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3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4.xml" ContentType="application/vnd.openxmlformats-officedocument.theme+xml"/>
  <Override PartName="/ppt/slideLayouts/slideLayout27.xml" ContentType="application/vnd.openxmlformats-officedocument.presentationml.slideLayout+xml"/>
  <Override PartName="/ppt/theme/theme5.xml" ContentType="application/vnd.openxmlformats-officedocument.theme+xml"/>
  <Override PartName="/ppt/slideLayouts/slideLayout28.xml" ContentType="application/vnd.openxmlformats-officedocument.presentationml.slideLayout+xml"/>
  <Override PartName="/ppt/theme/theme6.xml" ContentType="application/vnd.openxmlformats-officedocument.theme+xml"/>
  <Override PartName="/ppt/slideLayouts/slideLayout29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8" r:id="rId1"/>
    <p:sldMasterId id="2147483905" r:id="rId2"/>
    <p:sldMasterId id="2147483955" r:id="rId3"/>
    <p:sldMasterId id="2147483939" r:id="rId4"/>
    <p:sldMasterId id="2147483948" r:id="rId5"/>
    <p:sldMasterId id="2147483950" r:id="rId6"/>
    <p:sldMasterId id="2147483683" r:id="rId7"/>
  </p:sldMasterIdLst>
  <p:notesMasterIdLst>
    <p:notesMasterId r:id="rId25"/>
  </p:notesMasterIdLst>
  <p:handoutMasterIdLst>
    <p:handoutMasterId r:id="rId26"/>
  </p:handoutMasterIdLst>
  <p:sldIdLst>
    <p:sldId id="603" r:id="rId8"/>
    <p:sldId id="2152" r:id="rId9"/>
    <p:sldId id="2153" r:id="rId10"/>
    <p:sldId id="2156" r:id="rId11"/>
    <p:sldId id="1753" r:id="rId12"/>
    <p:sldId id="1755" r:id="rId13"/>
    <p:sldId id="1756" r:id="rId14"/>
    <p:sldId id="2049" r:id="rId15"/>
    <p:sldId id="2155" r:id="rId16"/>
    <p:sldId id="2154" r:id="rId17"/>
    <p:sldId id="2118" r:id="rId18"/>
    <p:sldId id="2119" r:id="rId19"/>
    <p:sldId id="2135" r:id="rId20"/>
    <p:sldId id="2139" r:id="rId21"/>
    <p:sldId id="2117" r:id="rId22"/>
    <p:sldId id="2138" r:id="rId23"/>
    <p:sldId id="582" r:id="rId24"/>
  </p:sldIdLst>
  <p:sldSz cx="12196763" cy="6858000"/>
  <p:notesSz cx="6858000" cy="9144000"/>
  <p:defaultTextStyle>
    <a:defPPr>
      <a:defRPr lang="en-US"/>
    </a:defPPr>
    <a:lvl1pPr marL="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4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7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71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957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196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43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67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913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595757"/>
    <a:srgbClr val="1D1D1A"/>
    <a:srgbClr val="002165"/>
    <a:srgbClr val="FFFF00"/>
    <a:srgbClr val="E4EBEA"/>
    <a:srgbClr val="FFFFFF"/>
    <a:srgbClr val="221815"/>
    <a:srgbClr val="E9002F"/>
    <a:srgbClr val="F2F2F2"/>
    <a:srgbClr val="66BA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683" autoAdjust="0"/>
    <p:restoredTop sz="96291" autoAdjust="0"/>
  </p:normalViewPr>
  <p:slideViewPr>
    <p:cSldViewPr snapToGrid="0" snapToObjects="1">
      <p:cViewPr varScale="1">
        <p:scale>
          <a:sx n="122" d="100"/>
          <a:sy n="122" d="100"/>
        </p:scale>
        <p:origin x="272" y="2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3104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handoutMaster" Target="handoutMasters/handout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4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viewProps" Target="viewProps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CC198DB-AFBD-584A-8986-364FF2B03F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01315C-523F-A043-8029-B992149712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CF71B8-DF2A-2E41-BE66-2E18A767DA8A}" type="datetimeFigureOut">
              <a:rPr lang="en-US" smtClean="0"/>
              <a:t>8/12/23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601424-70F4-1643-8E3A-557A0258D6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5BF48A-FF5C-8145-95A7-EE66A87C73D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5F0CC5-85BE-A64A-BD47-54C66F7E9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0952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D60A27-BF12-6744-9E93-932A0E34D8BB}" type="datetimeFigureOut">
              <a:rPr lang="en-US" smtClean="0"/>
              <a:t>8/12/23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7326F3-4732-B74B-9C70-D0992466E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632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5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304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957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60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826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913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566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721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1611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C:\Users\z00205060\Desktop\CP项目\规范类文件\新建文件夹\巴展视觉物料规范-18.jpg">
            <a:extLst>
              <a:ext uri="{FF2B5EF4-FFF2-40B4-BE49-F238E27FC236}">
                <a16:creationId xmlns:a16="http://schemas.microsoft.com/office/drawing/2014/main" id="{60D4CF4B-3D9D-564E-9AB4-9D3074BC013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9893" y="32809"/>
            <a:ext cx="12196763" cy="6856951"/>
          </a:xfrm>
          <a:prstGeom prst="rect">
            <a:avLst/>
          </a:prstGeom>
          <a:noFill/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FC97DCE-0896-AD42-9AE0-7F25594CD24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rgbClr val="374154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41B8501-68C3-364E-8EDD-CD53B0A6B55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1D1D1A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1816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E415327-0213-194E-B61D-B6ACD3178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F51793D-2582-2644-B9F5-2A41076AAC3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147604"/>
            <a:ext cx="10963473" cy="520747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471818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95400"/>
            <a:ext cx="11161240" cy="5085928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849391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39072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5" y="620688"/>
            <a:ext cx="10963473" cy="589190"/>
          </a:xfrm>
          <a:prstGeom prst="rect">
            <a:avLst/>
          </a:prstGeom>
        </p:spPr>
        <p:txBody>
          <a:bodyPr/>
          <a:lstStyle>
            <a:lvl1pPr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5" y="1209878"/>
            <a:ext cx="10963473" cy="5027434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8882783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 advClick="0">
        <p159:morph option="byObject"/>
      </p:transition>
    </mc:Choice>
    <mc:Fallback xmlns="">
      <p:transition advClick="0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6329211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5" y="1306286"/>
            <a:ext cx="5290949" cy="4931228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5" name="内容占位符 2"/>
          <p:cNvSpPr>
            <a:spLocks noGrp="1"/>
          </p:cNvSpPr>
          <p:nvPr>
            <p:ph sz="half" idx="10"/>
          </p:nvPr>
        </p:nvSpPr>
        <p:spPr>
          <a:xfrm>
            <a:off x="6296160" y="1306286"/>
            <a:ext cx="5290949" cy="4931228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985665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283443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81757" y="1306285"/>
            <a:ext cx="11161240" cy="4985657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54304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4822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251857"/>
            <a:ext cx="10963473" cy="5103223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922801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4158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4235280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1395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8141950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4721326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5" y="679570"/>
            <a:ext cx="10963473" cy="589190"/>
          </a:xfrm>
          <a:prstGeom prst="rect">
            <a:avLst/>
          </a:prstGeom>
        </p:spPr>
        <p:txBody>
          <a:bodyPr/>
          <a:lstStyle>
            <a:lvl1pPr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5" y="1412776"/>
            <a:ext cx="10963473" cy="460851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2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2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2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8114967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147604"/>
            <a:ext cx="10963473" cy="520747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1491252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53555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7481482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484784"/>
            <a:ext cx="11161240" cy="4525736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922526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008212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04664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tx1">
                    <a:lumMod val="95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623635" y="1196752"/>
            <a:ext cx="10963473" cy="5197702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337576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63546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719684" y="1351536"/>
            <a:ext cx="10757396" cy="4957784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370003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960DD1-8AC3-8F46-9D2D-BF81187F43FC}"/>
              </a:ext>
            </a:extLst>
          </p:cNvPr>
          <p:cNvSpPr txBox="1"/>
          <p:nvPr userDrawn="1"/>
        </p:nvSpPr>
        <p:spPr>
          <a:xfrm>
            <a:off x="1502228" y="2617826"/>
            <a:ext cx="51271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0" dirty="0">
                <a:solidFill>
                  <a:srgbClr val="221815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64786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8861184-AC94-6541-A9F6-3504B6AC75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1810"/>
            <a:ext cx="12196763" cy="4792771"/>
          </a:xfrm>
          <a:prstGeom prst="rect">
            <a:avLst/>
          </a:prstGeom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011094E6-4D5B-8C42-9657-10EE07AF67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chemeClr val="tx2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EC68140-F31D-D449-AB97-7D3A7E7A49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FFFFFF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3655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探索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206140" cy="5594695"/>
          </a:xfrm>
          <a:prstGeom prst="rect">
            <a:avLst/>
          </a:prstGeom>
        </p:spPr>
      </p:pic>
      <p:sp>
        <p:nvSpPr>
          <p:cNvPr id="7" name="L 形 6"/>
          <p:cNvSpPr/>
          <p:nvPr userDrawn="1"/>
        </p:nvSpPr>
        <p:spPr>
          <a:xfrm rot="5400000">
            <a:off x="7853942" y="2130562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227DEE9-8BE9-0D49-BF96-9E83C5312E0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F43DA98-D48D-6947-95EF-BA3B05E688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52F8733E-C4C9-8D4D-8DDA-CAB265AC05A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651949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智能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5"/>
            <a:ext cx="12197432" cy="559923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2AA4863-E1EF-3342-A8CB-ECD4FD06CE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195303EA-8491-464F-99A0-67F948701C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412816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6DBC59C-CE55-E340-A3AE-F88AAF0D75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4" name="L 形 17">
            <a:extLst>
              <a:ext uri="{FF2B5EF4-FFF2-40B4-BE49-F238E27FC236}">
                <a16:creationId xmlns:a16="http://schemas.microsoft.com/office/drawing/2014/main" id="{3049C48A-4CAE-8940-8A29-89DE0543DF4C}"/>
              </a:ext>
            </a:extLst>
          </p:cNvPr>
          <p:cNvSpPr/>
          <p:nvPr userDrawn="1"/>
        </p:nvSpPr>
        <p:spPr>
          <a:xfrm rot="5400000">
            <a:off x="5369529" y="2370740"/>
            <a:ext cx="744262" cy="762208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</p:spTree>
    <p:extLst>
      <p:ext uri="{BB962C8B-B14F-4D97-AF65-F5344CB8AC3E}">
        <p14:creationId xmlns:p14="http://schemas.microsoft.com/office/powerpoint/2010/main" val="3514487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创新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4"/>
            <a:ext cx="12197432" cy="5590529"/>
          </a:xfrm>
          <a:prstGeom prst="rect">
            <a:avLst/>
          </a:prstGeom>
        </p:spPr>
      </p:pic>
      <p:sp>
        <p:nvSpPr>
          <p:cNvPr id="9" name="L 形 8"/>
          <p:cNvSpPr/>
          <p:nvPr userDrawn="1"/>
        </p:nvSpPr>
        <p:spPr>
          <a:xfrm rot="5400000">
            <a:off x="5945516" y="2323519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B908F03-BBCC-164B-BE54-2E836D6E7C1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A3BE9F9B-07D9-DD4C-9CEF-250804A4145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3A299E5-0026-5A42-88AA-B3A7F29D3AB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8426698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攀登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74021"/>
            <a:ext cx="12197432" cy="56687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8" name="L 形 7"/>
          <p:cNvSpPr/>
          <p:nvPr userDrawn="1"/>
        </p:nvSpPr>
        <p:spPr>
          <a:xfrm rot="5400000">
            <a:off x="7929967" y="1657555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6BB7B2F8-0AF7-D04F-81DD-52FDB6B7326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62D1BCC-0781-514D-8FE8-12F4AF64BC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5373707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3414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2248356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7974199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hyperlink" Target="https://github.com/chenzomi12/DeepLearningSystem" TargetMode="Externa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hyperlink" Target="https://chenzomi12.github.io/" TargetMode="Externa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hyperlink" Target="https://chenzomi12.github.io/" TargetMode="External"/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hyperlink" Target="https://chenzomi12.github.io/" TargetMode="Externa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19.xml"/><Relationship Id="rId10" Type="http://schemas.openxmlformats.org/officeDocument/2006/relationships/image" Target="../media/image8.png"/><Relationship Id="rId4" Type="http://schemas.openxmlformats.org/officeDocument/2006/relationships/slideLayout" Target="../slideLayouts/slideLayout18.xml"/><Relationship Id="rId9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hyperlink" Target="https://chenzomi12.github.io/" TargetMode="External"/><Relationship Id="rId3" Type="http://schemas.openxmlformats.org/officeDocument/2006/relationships/slideLayout" Target="../slideLayouts/slideLayout25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9.jpeg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26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27.xml"/><Relationship Id="rId4" Type="http://schemas.openxmlformats.org/officeDocument/2006/relationships/hyperlink" Target="https://chenzomi12.github.io/" TargetMode="Externa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28.xml"/><Relationship Id="rId4" Type="http://schemas.openxmlformats.org/officeDocument/2006/relationships/hyperlink" Target="https://chenzomi12.github.io/" TargetMode="Externa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29.xml"/><Relationship Id="rId6" Type="http://schemas.openxmlformats.org/officeDocument/2006/relationships/hyperlink" Target="https://github.com/chenzomi12/DeepLearningSystem" TargetMode="External"/><Relationship Id="rId5" Type="http://schemas.openxmlformats.org/officeDocument/2006/relationships/hyperlink" Target="https://chenzomi12.github.io/" TargetMode="Externa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">
            <a:extLst>
              <a:ext uri="{FF2B5EF4-FFF2-40B4-BE49-F238E27FC236}">
                <a16:creationId xmlns:a16="http://schemas.microsoft.com/office/drawing/2014/main" id="{DAA57E4D-57AC-4B4A-BA6C-86FA5001E093}"/>
              </a:ext>
            </a:extLst>
          </p:cNvPr>
          <p:cNvSpPr txBox="1"/>
          <p:nvPr userDrawn="1"/>
        </p:nvSpPr>
        <p:spPr>
          <a:xfrm>
            <a:off x="553765" y="6469851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B55D2D48-944A-9C4D-BB22-D76C71F4D94F}"/>
              </a:ext>
            </a:extLst>
          </p:cNvPr>
          <p:cNvSpPr txBox="1"/>
          <p:nvPr userDrawn="1"/>
        </p:nvSpPr>
        <p:spPr>
          <a:xfrm>
            <a:off x="1281791" y="6542628"/>
            <a:ext cx="499730" cy="1499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974" smtClean="0">
                <a:solidFill>
                  <a:srgbClr val="1D1D1B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74" dirty="0">
              <a:solidFill>
                <a:srgbClr val="1D1D1B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sp>
        <p:nvSpPr>
          <p:cNvPr id="8" name="副标题 2">
            <a:extLst>
              <a:ext uri="{FF2B5EF4-FFF2-40B4-BE49-F238E27FC236}">
                <a16:creationId xmlns:a16="http://schemas.microsoft.com/office/drawing/2014/main" id="{856DBD81-A7BD-584A-94D7-31E1EFFD9F98}"/>
              </a:ext>
            </a:extLst>
          </p:cNvPr>
          <p:cNvSpPr txBox="1">
            <a:spLocks/>
          </p:cNvSpPr>
          <p:nvPr userDrawn="1"/>
        </p:nvSpPr>
        <p:spPr bwMode="auto">
          <a:xfrm>
            <a:off x="8474645" y="6263990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1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BE738B7-F398-0746-82A7-6856A70110C5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48541"/>
            <a:ext cx="144000" cy="144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0" name="TextBox 2">
            <a:extLst>
              <a:ext uri="{FF2B5EF4-FFF2-40B4-BE49-F238E27FC236}">
                <a16:creationId xmlns:a16="http://schemas.microsoft.com/office/drawing/2014/main" id="{0021EBA7-FAE3-FF4A-A451-258276F9F3D7}"/>
              </a:ext>
            </a:extLst>
          </p:cNvPr>
          <p:cNvSpPr txBox="1"/>
          <p:nvPr userDrawn="1"/>
        </p:nvSpPr>
        <p:spPr>
          <a:xfrm>
            <a:off x="8474645" y="6468770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com/chenzomi12/DeepLearningSystem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087104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6" r:id="rId1"/>
    <p:sldLayoutId id="2147483970" r:id="rId2"/>
    <p:sldLayoutId id="2147483947" r:id="rId3"/>
    <p:sldLayoutId id="2147483819" r:id="rId4"/>
    <p:sldLayoutId id="2147483820" r:id="rId5"/>
    <p:sldLayoutId id="2147483892" r:id="rId6"/>
    <p:sldLayoutId id="2147483824" r:id="rId7"/>
    <p:sldLayoutId id="2147483968" r:id="rId8"/>
    <p:sldLayoutId id="2147483969" r:id="rId9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ts val="3440"/>
        </a:lnSpc>
        <a:spcBef>
          <a:spcPct val="0"/>
        </a:spcBef>
        <a:buNone/>
        <a:defRPr sz="32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buFontTx/>
        <a:buNone/>
        <a:defRPr sz="1000" kern="1200">
          <a:solidFill>
            <a:srgbClr val="1D1D1B"/>
          </a:solidFill>
          <a:latin typeface="Arial" panose="020B0604020202020204" pitchFamily="34" charset="0"/>
          <a:ea typeface="Microsoft YaHei" panose="020B0503020204020204" pitchFamily="34" charset="-122"/>
          <a:cs typeface="Arial" panose="020B0604020202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1365440" y="6413378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l">
              <a:defRPr sz="1600">
                <a:solidFill>
                  <a:schemeClr val="tx1"/>
                </a:solidFill>
              </a:defRPr>
            </a:lvl1pPr>
          </a:lstStyle>
          <a:p>
            <a:fld id="{1A5B2B23-E5F0-44D7-A9FF-4B8E82156B39}" type="datetimeFigureOut">
              <a:rPr lang="zh-CN" altLang="en-US" smtClean="0">
                <a:solidFill>
                  <a:prstClr val="black"/>
                </a:solidFill>
              </a:rPr>
              <a:pPr/>
              <a:t>2023/8/12</a:t>
            </a:fld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10" name="Rectangle 86"/>
          <p:cNvSpPr>
            <a:spLocks noChangeArrowheads="1"/>
          </p:cNvSpPr>
          <p:nvPr userDrawn="1"/>
        </p:nvSpPr>
        <p:spPr bwMode="auto">
          <a:xfrm>
            <a:off x="9514255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4516A7C5-B605-6B44-A7BE-28ADB9219092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95495ED-F2F9-A345-AD2E-98BB16884A21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9" name="副标题 2">
            <a:extLst>
              <a:ext uri="{FF2B5EF4-FFF2-40B4-BE49-F238E27FC236}">
                <a16:creationId xmlns:a16="http://schemas.microsoft.com/office/drawing/2014/main" id="{9B5DC586-B9B6-944A-9389-8211B4B1FD1F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60188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https://chenzomi12.github.io/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423272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6" r:id="rId1"/>
    <p:sldLayoutId id="2147483963" r:id="rId2"/>
    <p:sldLayoutId id="2147483964" r:id="rId3"/>
    <p:sldLayoutId id="2147483971" r:id="rId4"/>
    <p:sldLayoutId id="2147483972" r:id="rId5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9200" rtl="0" eaLnBrk="1" latinLnBrk="0" hangingPunct="1">
        <a:spcBef>
          <a:spcPct val="0"/>
        </a:spcBef>
        <a:buNone/>
        <a:defRPr sz="58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itchFamily="34" charset="0"/>
        <a:buChar char="•"/>
        <a:defRPr sz="4299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itchFamily="34" charset="0"/>
        <a:buChar char="–"/>
        <a:defRPr sz="3699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itchFamily="34" charset="0"/>
        <a:buChar char="–"/>
        <a:defRPr sz="2699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itchFamily="34" charset="0"/>
        <a:buChar char="»"/>
        <a:defRPr sz="2699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23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719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815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1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7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832E328A-0E7B-D747-843C-A7F1DB0AF41E}"/>
              </a:ext>
            </a:extLst>
          </p:cNvPr>
          <p:cNvSpPr/>
          <p:nvPr userDrawn="1"/>
        </p:nvSpPr>
        <p:spPr bwMode="auto">
          <a:xfrm>
            <a:off x="-11430" y="4558094"/>
            <a:ext cx="12230643" cy="2842586"/>
          </a:xfrm>
          <a:prstGeom prst="rect">
            <a:avLst/>
          </a:prstGeom>
          <a:blipFill dpi="0" rotWithShape="1">
            <a:blip r:embed="rId10" cstate="print">
              <a:alphaModFix amt="17000"/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8" name="Rectangle 86">
            <a:extLst>
              <a:ext uri="{FF2B5EF4-FFF2-40B4-BE49-F238E27FC236}">
                <a16:creationId xmlns:a16="http://schemas.microsoft.com/office/drawing/2014/main" id="{596E891C-ADFE-FE42-86C8-8EDC78CF678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60570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12" name="TextBox 2">
            <a:extLst>
              <a:ext uri="{FF2B5EF4-FFF2-40B4-BE49-F238E27FC236}">
                <a16:creationId xmlns:a16="http://schemas.microsoft.com/office/drawing/2014/main" id="{8A3F60EC-F50D-F64E-B345-0B2C9F4821B7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96F034E5-6103-534F-B0F4-B7D7DF211DA4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15" name="副标题 2">
            <a:extLst>
              <a:ext uri="{FF2B5EF4-FFF2-40B4-BE49-F238E27FC236}">
                <a16:creationId xmlns:a16="http://schemas.microsoft.com/office/drawing/2014/main" id="{4B07DACC-B4E5-4B4D-86E1-34D39B2A3680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036988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5" r:id="rId1"/>
    <p:sldLayoutId id="2147483966" r:id="rId2"/>
    <p:sldLayoutId id="2147483967" r:id="rId3"/>
    <p:sldLayoutId id="2147483956" r:id="rId4"/>
    <p:sldLayoutId id="2147483957" r:id="rId5"/>
    <p:sldLayoutId id="2147483958" r:id="rId6"/>
    <p:sldLayoutId id="2147483959" r:id="rId7"/>
    <p:sldLayoutId id="2147483973" r:id="rId8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588"/>
            <a:ext cx="12193588" cy="6856412"/>
          </a:xfrm>
          <a:prstGeom prst="rect">
            <a:avLst/>
          </a:prstGeom>
        </p:spPr>
      </p:pic>
      <p:sp>
        <p:nvSpPr>
          <p:cNvPr id="12" name="TextBox 2">
            <a:extLst>
              <a:ext uri="{FF2B5EF4-FFF2-40B4-BE49-F238E27FC236}">
                <a16:creationId xmlns:a16="http://schemas.microsoft.com/office/drawing/2014/main" id="{D0F0DA3C-4AEC-1B44-8AA0-10080BFDF727}"/>
              </a:ext>
            </a:extLst>
          </p:cNvPr>
          <p:cNvSpPr txBox="1"/>
          <p:nvPr userDrawn="1"/>
        </p:nvSpPr>
        <p:spPr>
          <a:xfrm>
            <a:off x="553765" y="639958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0EE15CAA-5A2E-4946-9092-2C7A7D278222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47532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F4E50312-EC01-E14B-87D5-C18323A16206}"/>
              </a:ext>
            </a:extLst>
          </p:cNvPr>
          <p:cNvSpPr/>
          <p:nvPr userDrawn="1"/>
        </p:nvSpPr>
        <p:spPr>
          <a:xfrm>
            <a:off x="9842577" y="6399588"/>
            <a:ext cx="2250191" cy="290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5" name="副标题 2">
            <a:extLst>
              <a:ext uri="{FF2B5EF4-FFF2-40B4-BE49-F238E27FC236}">
                <a16:creationId xmlns:a16="http://schemas.microsoft.com/office/drawing/2014/main" id="{2F3A5196-93C8-7342-BB74-67DE83BC250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741757" y="6414035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7" name="Rectangle 86">
            <a:extLst>
              <a:ext uri="{FF2B5EF4-FFF2-40B4-BE49-F238E27FC236}">
                <a16:creationId xmlns:a16="http://schemas.microsoft.com/office/drawing/2014/main" id="{AD9A1659-E87F-E546-B389-F66C7042FDE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06141" y="640480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2570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0" r:id="rId1"/>
    <p:sldLayoutId id="2147483952" r:id="rId2"/>
    <p:sldLayoutId id="2147483953" r:id="rId3"/>
    <p:sldLayoutId id="2147483954" r:id="rId4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>
            <a:extLst>
              <a:ext uri="{FF2B5EF4-FFF2-40B4-BE49-F238E27FC236}">
                <a16:creationId xmlns:a16="http://schemas.microsoft.com/office/drawing/2014/main" id="{3355B0D4-6846-924B-AA9C-99607253013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871FFDD-6432-E240-A6DA-1B216C356679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32762DD-A13D-5445-9685-41B4DCE168AB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1" name="Group 18">
              <a:extLst>
                <a:ext uri="{FF2B5EF4-FFF2-40B4-BE49-F238E27FC236}">
                  <a16:creationId xmlns:a16="http://schemas.microsoft.com/office/drawing/2014/main" id="{4AEA648F-58C8-1047-A1AF-A32C632845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2" name="Rectangle 19">
                <a:extLst>
                  <a:ext uri="{FF2B5EF4-FFF2-40B4-BE49-F238E27FC236}">
                    <a16:creationId xmlns:a16="http://schemas.microsoft.com/office/drawing/2014/main" id="{16DAECD4-EFBF-474C-9A0F-358CF912C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0">
                <a:extLst>
                  <a:ext uri="{FF2B5EF4-FFF2-40B4-BE49-F238E27FC236}">
                    <a16:creationId xmlns:a16="http://schemas.microsoft.com/office/drawing/2014/main" id="{CDB54574-D1F2-7E4A-9FC2-1C7AD380EE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1">
                <a:extLst>
                  <a:ext uri="{FF2B5EF4-FFF2-40B4-BE49-F238E27FC236}">
                    <a16:creationId xmlns:a16="http://schemas.microsoft.com/office/drawing/2014/main" id="{1D9E17C3-90E4-7649-B27A-BA4C3C5C05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2">
                <a:extLst>
                  <a:ext uri="{FF2B5EF4-FFF2-40B4-BE49-F238E27FC236}">
                    <a16:creationId xmlns:a16="http://schemas.microsoft.com/office/drawing/2014/main" id="{1E0D0851-FABF-A24F-8902-CFC9EFE2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23">
              <a:extLst>
                <a:ext uri="{FF2B5EF4-FFF2-40B4-BE49-F238E27FC236}">
                  <a16:creationId xmlns:a16="http://schemas.microsoft.com/office/drawing/2014/main" id="{1F001566-E2EE-C748-B643-DC71C04B82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68" name="Rectangle 24">
                <a:extLst>
                  <a:ext uri="{FF2B5EF4-FFF2-40B4-BE49-F238E27FC236}">
                    <a16:creationId xmlns:a16="http://schemas.microsoft.com/office/drawing/2014/main" id="{410F3824-FCF7-F04E-A1AB-F4754391E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25">
                <a:extLst>
                  <a:ext uri="{FF2B5EF4-FFF2-40B4-BE49-F238E27FC236}">
                    <a16:creationId xmlns:a16="http://schemas.microsoft.com/office/drawing/2014/main" id="{98C45CA8-CF88-9E43-A2EB-FBAF0D6DA8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26">
                <a:extLst>
                  <a:ext uri="{FF2B5EF4-FFF2-40B4-BE49-F238E27FC236}">
                    <a16:creationId xmlns:a16="http://schemas.microsoft.com/office/drawing/2014/main" id="{CF33E281-A40D-DA43-A313-57A13192C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27">
                <a:extLst>
                  <a:ext uri="{FF2B5EF4-FFF2-40B4-BE49-F238E27FC236}">
                    <a16:creationId xmlns:a16="http://schemas.microsoft.com/office/drawing/2014/main" id="{7D2AEC8B-63C0-304C-A190-9CA72D7A0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28">
              <a:extLst>
                <a:ext uri="{FF2B5EF4-FFF2-40B4-BE49-F238E27FC236}">
                  <a16:creationId xmlns:a16="http://schemas.microsoft.com/office/drawing/2014/main" id="{0C596433-8603-F24C-AEBC-D056413665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4" name="Rectangle 29">
                <a:extLst>
                  <a:ext uri="{FF2B5EF4-FFF2-40B4-BE49-F238E27FC236}">
                    <a16:creationId xmlns:a16="http://schemas.microsoft.com/office/drawing/2014/main" id="{163DC086-4FD6-B949-B16E-D00693AAE4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0">
                <a:extLst>
                  <a:ext uri="{FF2B5EF4-FFF2-40B4-BE49-F238E27FC236}">
                    <a16:creationId xmlns:a16="http://schemas.microsoft.com/office/drawing/2014/main" id="{D4393B97-292F-F048-A775-5C8CC1D06D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1">
                <a:extLst>
                  <a:ext uri="{FF2B5EF4-FFF2-40B4-BE49-F238E27FC236}">
                    <a16:creationId xmlns:a16="http://schemas.microsoft.com/office/drawing/2014/main" id="{F9ACC9AA-A151-BB47-B95E-BD1794FF1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2">
                <a:extLst>
                  <a:ext uri="{FF2B5EF4-FFF2-40B4-BE49-F238E27FC236}">
                    <a16:creationId xmlns:a16="http://schemas.microsoft.com/office/drawing/2014/main" id="{BDBC2EEE-6947-6242-AA85-D27943ABF7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33">
              <a:extLst>
                <a:ext uri="{FF2B5EF4-FFF2-40B4-BE49-F238E27FC236}">
                  <a16:creationId xmlns:a16="http://schemas.microsoft.com/office/drawing/2014/main" id="{6CB4D485-15B4-7248-93DE-47357A9A34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0" name="Rectangle 34">
                <a:extLst>
                  <a:ext uri="{FF2B5EF4-FFF2-40B4-BE49-F238E27FC236}">
                    <a16:creationId xmlns:a16="http://schemas.microsoft.com/office/drawing/2014/main" id="{17E7BDFE-F5AE-2546-80F1-6D3A420E5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5">
                <a:extLst>
                  <a:ext uri="{FF2B5EF4-FFF2-40B4-BE49-F238E27FC236}">
                    <a16:creationId xmlns:a16="http://schemas.microsoft.com/office/drawing/2014/main" id="{27CBD566-8C0A-0D43-838D-ACD3A1C484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36">
                <a:extLst>
                  <a:ext uri="{FF2B5EF4-FFF2-40B4-BE49-F238E27FC236}">
                    <a16:creationId xmlns:a16="http://schemas.microsoft.com/office/drawing/2014/main" id="{AD1533C6-7181-0B40-AA93-DF9FA720F8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7">
                <a:extLst>
                  <a:ext uri="{FF2B5EF4-FFF2-40B4-BE49-F238E27FC236}">
                    <a16:creationId xmlns:a16="http://schemas.microsoft.com/office/drawing/2014/main" id="{0AD3C1B9-C92D-BB46-B25C-33947C640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38">
              <a:extLst>
                <a:ext uri="{FF2B5EF4-FFF2-40B4-BE49-F238E27FC236}">
                  <a16:creationId xmlns:a16="http://schemas.microsoft.com/office/drawing/2014/main" id="{4A756452-635E-CC4E-B0D8-F467590AD7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6" name="Rectangle 39">
                <a:extLst>
                  <a:ext uri="{FF2B5EF4-FFF2-40B4-BE49-F238E27FC236}">
                    <a16:creationId xmlns:a16="http://schemas.microsoft.com/office/drawing/2014/main" id="{107637FE-00CE-A44F-A5EA-FA149E6AE9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0">
                <a:extLst>
                  <a:ext uri="{FF2B5EF4-FFF2-40B4-BE49-F238E27FC236}">
                    <a16:creationId xmlns:a16="http://schemas.microsoft.com/office/drawing/2014/main" id="{B82B564F-B2F3-BC41-B78F-9EC516DDD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1">
                <a:extLst>
                  <a:ext uri="{FF2B5EF4-FFF2-40B4-BE49-F238E27FC236}">
                    <a16:creationId xmlns:a16="http://schemas.microsoft.com/office/drawing/2014/main" id="{470DDBB4-E781-4E45-9C2A-64EBBFFD4E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2">
                <a:extLst>
                  <a:ext uri="{FF2B5EF4-FFF2-40B4-BE49-F238E27FC236}">
                    <a16:creationId xmlns:a16="http://schemas.microsoft.com/office/drawing/2014/main" id="{A7A4D643-CAD2-F54C-80D4-1C8C43B1B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43">
              <a:extLst>
                <a:ext uri="{FF2B5EF4-FFF2-40B4-BE49-F238E27FC236}">
                  <a16:creationId xmlns:a16="http://schemas.microsoft.com/office/drawing/2014/main" id="{3A0837DC-29F2-4F46-9E11-29C20DB559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2" name="Rectangle 44">
                <a:extLst>
                  <a:ext uri="{FF2B5EF4-FFF2-40B4-BE49-F238E27FC236}">
                    <a16:creationId xmlns:a16="http://schemas.microsoft.com/office/drawing/2014/main" id="{BE48E465-1B00-9D49-AC97-F6F7C2E8C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5">
                <a:extLst>
                  <a:ext uri="{FF2B5EF4-FFF2-40B4-BE49-F238E27FC236}">
                    <a16:creationId xmlns:a16="http://schemas.microsoft.com/office/drawing/2014/main" id="{665052F5-ED4C-3D40-9364-F4472472FF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46">
                <a:extLst>
                  <a:ext uri="{FF2B5EF4-FFF2-40B4-BE49-F238E27FC236}">
                    <a16:creationId xmlns:a16="http://schemas.microsoft.com/office/drawing/2014/main" id="{E4DF1BCE-5122-3E4D-B4AC-67772AC8C7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7">
                <a:extLst>
                  <a:ext uri="{FF2B5EF4-FFF2-40B4-BE49-F238E27FC236}">
                    <a16:creationId xmlns:a16="http://schemas.microsoft.com/office/drawing/2014/main" id="{89E0A5A8-FB3E-4A45-B2D5-BDE5F4692B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48">
              <a:extLst>
                <a:ext uri="{FF2B5EF4-FFF2-40B4-BE49-F238E27FC236}">
                  <a16:creationId xmlns:a16="http://schemas.microsoft.com/office/drawing/2014/main" id="{70683C75-B226-3543-81B5-F2BD7AEC54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8" name="Rectangle 49">
                <a:extLst>
                  <a:ext uri="{FF2B5EF4-FFF2-40B4-BE49-F238E27FC236}">
                    <a16:creationId xmlns:a16="http://schemas.microsoft.com/office/drawing/2014/main" id="{7A428253-9AB8-4F42-86AC-56642765B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0">
                <a:extLst>
                  <a:ext uri="{FF2B5EF4-FFF2-40B4-BE49-F238E27FC236}">
                    <a16:creationId xmlns:a16="http://schemas.microsoft.com/office/drawing/2014/main" id="{1A5E5F46-FA51-0F40-AE49-8605572F5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1">
                <a:extLst>
                  <a:ext uri="{FF2B5EF4-FFF2-40B4-BE49-F238E27FC236}">
                    <a16:creationId xmlns:a16="http://schemas.microsoft.com/office/drawing/2014/main" id="{D6EA7C46-8AD1-8C44-8050-33AA8DD7A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2">
                <a:extLst>
                  <a:ext uri="{FF2B5EF4-FFF2-40B4-BE49-F238E27FC236}">
                    <a16:creationId xmlns:a16="http://schemas.microsoft.com/office/drawing/2014/main" id="{ADD6BE2A-B5E4-2E48-B4DA-75B2FDCCA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53">
              <a:extLst>
                <a:ext uri="{FF2B5EF4-FFF2-40B4-BE49-F238E27FC236}">
                  <a16:creationId xmlns:a16="http://schemas.microsoft.com/office/drawing/2014/main" id="{8165E06C-8754-814D-A59B-8FD0177B53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4" name="Rectangle 54">
                <a:extLst>
                  <a:ext uri="{FF2B5EF4-FFF2-40B4-BE49-F238E27FC236}">
                    <a16:creationId xmlns:a16="http://schemas.microsoft.com/office/drawing/2014/main" id="{9803523F-7203-F345-ADED-865DC350A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5">
                <a:extLst>
                  <a:ext uri="{FF2B5EF4-FFF2-40B4-BE49-F238E27FC236}">
                    <a16:creationId xmlns:a16="http://schemas.microsoft.com/office/drawing/2014/main" id="{DA46AC96-797B-5941-8885-16C0CEFBFD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56">
                <a:extLst>
                  <a:ext uri="{FF2B5EF4-FFF2-40B4-BE49-F238E27FC236}">
                    <a16:creationId xmlns:a16="http://schemas.microsoft.com/office/drawing/2014/main" id="{A348BED6-4B21-034F-BACA-ECC475C61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7">
                <a:extLst>
                  <a:ext uri="{FF2B5EF4-FFF2-40B4-BE49-F238E27FC236}">
                    <a16:creationId xmlns:a16="http://schemas.microsoft.com/office/drawing/2014/main" id="{0C67BFA6-2774-854A-93D8-55B87B85F3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58">
              <a:extLst>
                <a:ext uri="{FF2B5EF4-FFF2-40B4-BE49-F238E27FC236}">
                  <a16:creationId xmlns:a16="http://schemas.microsoft.com/office/drawing/2014/main" id="{0E20F6F6-7237-674E-94CA-C1BBBB045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0" name="Rectangle 59">
                <a:extLst>
                  <a:ext uri="{FF2B5EF4-FFF2-40B4-BE49-F238E27FC236}">
                    <a16:creationId xmlns:a16="http://schemas.microsoft.com/office/drawing/2014/main" id="{DBAE8399-A03A-6E44-9446-9070587EC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0">
                <a:extLst>
                  <a:ext uri="{FF2B5EF4-FFF2-40B4-BE49-F238E27FC236}">
                    <a16:creationId xmlns:a16="http://schemas.microsoft.com/office/drawing/2014/main" id="{CA3809A9-271D-2F46-8955-F984C80FC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1">
                <a:extLst>
                  <a:ext uri="{FF2B5EF4-FFF2-40B4-BE49-F238E27FC236}">
                    <a16:creationId xmlns:a16="http://schemas.microsoft.com/office/drawing/2014/main" id="{0D037D57-28BB-3648-B8EB-4250A34B0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2">
                <a:extLst>
                  <a:ext uri="{FF2B5EF4-FFF2-40B4-BE49-F238E27FC236}">
                    <a16:creationId xmlns:a16="http://schemas.microsoft.com/office/drawing/2014/main" id="{DFD582BF-321F-364E-9D05-53350CD923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63">
              <a:extLst>
                <a:ext uri="{FF2B5EF4-FFF2-40B4-BE49-F238E27FC236}">
                  <a16:creationId xmlns:a16="http://schemas.microsoft.com/office/drawing/2014/main" id="{E12726DB-7EE5-E243-9FB9-15A73CAED5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6" name="Rectangle 64">
                <a:extLst>
                  <a:ext uri="{FF2B5EF4-FFF2-40B4-BE49-F238E27FC236}">
                    <a16:creationId xmlns:a16="http://schemas.microsoft.com/office/drawing/2014/main" id="{5C5D3987-D9C6-6F40-ABEB-4D0295D984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5">
                <a:extLst>
                  <a:ext uri="{FF2B5EF4-FFF2-40B4-BE49-F238E27FC236}">
                    <a16:creationId xmlns:a16="http://schemas.microsoft.com/office/drawing/2014/main" id="{173DC0C7-D94B-1E4D-B1A1-D008FE5AE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66">
                <a:extLst>
                  <a:ext uri="{FF2B5EF4-FFF2-40B4-BE49-F238E27FC236}">
                    <a16:creationId xmlns:a16="http://schemas.microsoft.com/office/drawing/2014/main" id="{94849B1F-2909-C942-9B34-9C0D20D2C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7">
                <a:extLst>
                  <a:ext uri="{FF2B5EF4-FFF2-40B4-BE49-F238E27FC236}">
                    <a16:creationId xmlns:a16="http://schemas.microsoft.com/office/drawing/2014/main" id="{2B96F0F2-CF4F-4D46-B6C8-8A87C5C353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68">
              <a:extLst>
                <a:ext uri="{FF2B5EF4-FFF2-40B4-BE49-F238E27FC236}">
                  <a16:creationId xmlns:a16="http://schemas.microsoft.com/office/drawing/2014/main" id="{712A9312-36DB-F245-918A-A4AF63ADAF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2" name="Rectangle 69">
                <a:extLst>
                  <a:ext uri="{FF2B5EF4-FFF2-40B4-BE49-F238E27FC236}">
                    <a16:creationId xmlns:a16="http://schemas.microsoft.com/office/drawing/2014/main" id="{33F68D39-506B-134E-B390-591C14CB34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0">
                <a:extLst>
                  <a:ext uri="{FF2B5EF4-FFF2-40B4-BE49-F238E27FC236}">
                    <a16:creationId xmlns:a16="http://schemas.microsoft.com/office/drawing/2014/main" id="{0871189D-41C5-E94B-BAB2-C6996E788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1">
                <a:extLst>
                  <a:ext uri="{FF2B5EF4-FFF2-40B4-BE49-F238E27FC236}">
                    <a16:creationId xmlns:a16="http://schemas.microsoft.com/office/drawing/2014/main" id="{4EDB5A23-0A15-094E-A2A8-3ABAC6555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2">
                <a:extLst>
                  <a:ext uri="{FF2B5EF4-FFF2-40B4-BE49-F238E27FC236}">
                    <a16:creationId xmlns:a16="http://schemas.microsoft.com/office/drawing/2014/main" id="{A6DFF519-A475-2D44-B79A-60DD93F0A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73">
              <a:extLst>
                <a:ext uri="{FF2B5EF4-FFF2-40B4-BE49-F238E27FC236}">
                  <a16:creationId xmlns:a16="http://schemas.microsoft.com/office/drawing/2014/main" id="{812B6BC4-4E50-AB42-874A-15E9D7FC9D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8" name="Rectangle 74">
                <a:extLst>
                  <a:ext uri="{FF2B5EF4-FFF2-40B4-BE49-F238E27FC236}">
                    <a16:creationId xmlns:a16="http://schemas.microsoft.com/office/drawing/2014/main" id="{10B3CF41-DF46-7F40-BCBA-733E388A0F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5">
                <a:extLst>
                  <a:ext uri="{FF2B5EF4-FFF2-40B4-BE49-F238E27FC236}">
                    <a16:creationId xmlns:a16="http://schemas.microsoft.com/office/drawing/2014/main" id="{09490481-F2D8-3F40-9DA7-90B1ECA2B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76">
                <a:extLst>
                  <a:ext uri="{FF2B5EF4-FFF2-40B4-BE49-F238E27FC236}">
                    <a16:creationId xmlns:a16="http://schemas.microsoft.com/office/drawing/2014/main" id="{0571F550-46E9-1640-8C21-6BED26826F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7">
                <a:extLst>
                  <a:ext uri="{FF2B5EF4-FFF2-40B4-BE49-F238E27FC236}">
                    <a16:creationId xmlns:a16="http://schemas.microsoft.com/office/drawing/2014/main" id="{FDF8AAA7-4C4D-B743-8716-49BE0ED82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78">
              <a:extLst>
                <a:ext uri="{FF2B5EF4-FFF2-40B4-BE49-F238E27FC236}">
                  <a16:creationId xmlns:a16="http://schemas.microsoft.com/office/drawing/2014/main" id="{C768F846-FE40-F440-BE22-7A873A196E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4" name="Rectangle 79">
                <a:extLst>
                  <a:ext uri="{FF2B5EF4-FFF2-40B4-BE49-F238E27FC236}">
                    <a16:creationId xmlns:a16="http://schemas.microsoft.com/office/drawing/2014/main" id="{A687666E-F1E4-E345-8696-F18815D9C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0">
                <a:extLst>
                  <a:ext uri="{FF2B5EF4-FFF2-40B4-BE49-F238E27FC236}">
                    <a16:creationId xmlns:a16="http://schemas.microsoft.com/office/drawing/2014/main" id="{6DD6FC9D-2F23-8B47-AB88-1C128AF50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6" name="Rectangle 81">
                <a:extLst>
                  <a:ext uri="{FF2B5EF4-FFF2-40B4-BE49-F238E27FC236}">
                    <a16:creationId xmlns:a16="http://schemas.microsoft.com/office/drawing/2014/main" id="{B9C46CBF-8450-944F-A16A-2239B6B202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82">
                <a:extLst>
                  <a:ext uri="{FF2B5EF4-FFF2-40B4-BE49-F238E27FC236}">
                    <a16:creationId xmlns:a16="http://schemas.microsoft.com/office/drawing/2014/main" id="{55C77D5A-EC15-2948-9B90-2FEE957A3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6" name="Rectangle 83">
            <a:extLst>
              <a:ext uri="{FF2B5EF4-FFF2-40B4-BE49-F238E27FC236}">
                <a16:creationId xmlns:a16="http://schemas.microsoft.com/office/drawing/2014/main" id="{2AFED805-51FF-7C41-A4A6-770EC8C3630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77" name="Rectangle 84">
            <a:extLst>
              <a:ext uri="{FF2B5EF4-FFF2-40B4-BE49-F238E27FC236}">
                <a16:creationId xmlns:a16="http://schemas.microsoft.com/office/drawing/2014/main" id="{86991268-F6A3-9340-984F-D4F7641A48B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2" name="Rectangle 86">
            <a:extLst>
              <a:ext uri="{FF2B5EF4-FFF2-40B4-BE49-F238E27FC236}">
                <a16:creationId xmlns:a16="http://schemas.microsoft.com/office/drawing/2014/main" id="{65B40F25-7ED0-DA44-873E-DE48E987AA5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862598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tx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tx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83" name="TextBox 2">
            <a:extLst>
              <a:ext uri="{FF2B5EF4-FFF2-40B4-BE49-F238E27FC236}">
                <a16:creationId xmlns:a16="http://schemas.microsoft.com/office/drawing/2014/main" id="{4524BBE9-A135-9D4C-B5DA-EC77D9031BE3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4" name="图片 83">
            <a:extLst>
              <a:ext uri="{FF2B5EF4-FFF2-40B4-BE49-F238E27FC236}">
                <a16:creationId xmlns:a16="http://schemas.microsoft.com/office/drawing/2014/main" id="{8EF22C0A-C092-9D44-935D-3F2615ADD0E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rgbClr val="FFFFFF"/>
            </a:solidFill>
            <a:prstDash val="solid"/>
          </a:ln>
          <a:effectLst/>
        </p:spPr>
      </p:pic>
      <p:sp>
        <p:nvSpPr>
          <p:cNvPr id="85" name="副标题 2">
            <a:extLst>
              <a:ext uri="{FF2B5EF4-FFF2-40B4-BE49-F238E27FC236}">
                <a16:creationId xmlns:a16="http://schemas.microsoft.com/office/drawing/2014/main" id="{F80BDD25-4FFE-8346-B91D-05FC840C1CB7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211003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49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840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>
            <a:extLst>
              <a:ext uri="{FF2B5EF4-FFF2-40B4-BE49-F238E27FC236}">
                <a16:creationId xmlns:a16="http://schemas.microsoft.com/office/drawing/2014/main" id="{3355B0D4-6846-924B-AA9C-99607253013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871FFDD-6432-E240-A6DA-1B216C356679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32762DD-A13D-5445-9685-41B4DCE168AB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1" name="Group 18">
              <a:extLst>
                <a:ext uri="{FF2B5EF4-FFF2-40B4-BE49-F238E27FC236}">
                  <a16:creationId xmlns:a16="http://schemas.microsoft.com/office/drawing/2014/main" id="{4AEA648F-58C8-1047-A1AF-A32C632845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2" name="Rectangle 19">
                <a:extLst>
                  <a:ext uri="{FF2B5EF4-FFF2-40B4-BE49-F238E27FC236}">
                    <a16:creationId xmlns:a16="http://schemas.microsoft.com/office/drawing/2014/main" id="{16DAECD4-EFBF-474C-9A0F-358CF912C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0">
                <a:extLst>
                  <a:ext uri="{FF2B5EF4-FFF2-40B4-BE49-F238E27FC236}">
                    <a16:creationId xmlns:a16="http://schemas.microsoft.com/office/drawing/2014/main" id="{CDB54574-D1F2-7E4A-9FC2-1C7AD380EE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1">
                <a:extLst>
                  <a:ext uri="{FF2B5EF4-FFF2-40B4-BE49-F238E27FC236}">
                    <a16:creationId xmlns:a16="http://schemas.microsoft.com/office/drawing/2014/main" id="{1D9E17C3-90E4-7649-B27A-BA4C3C5C05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2">
                <a:extLst>
                  <a:ext uri="{FF2B5EF4-FFF2-40B4-BE49-F238E27FC236}">
                    <a16:creationId xmlns:a16="http://schemas.microsoft.com/office/drawing/2014/main" id="{1E0D0851-FABF-A24F-8902-CFC9EFE2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23">
              <a:extLst>
                <a:ext uri="{FF2B5EF4-FFF2-40B4-BE49-F238E27FC236}">
                  <a16:creationId xmlns:a16="http://schemas.microsoft.com/office/drawing/2014/main" id="{1F001566-E2EE-C748-B643-DC71C04B82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68" name="Rectangle 24">
                <a:extLst>
                  <a:ext uri="{FF2B5EF4-FFF2-40B4-BE49-F238E27FC236}">
                    <a16:creationId xmlns:a16="http://schemas.microsoft.com/office/drawing/2014/main" id="{410F3824-FCF7-F04E-A1AB-F4754391E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25">
                <a:extLst>
                  <a:ext uri="{FF2B5EF4-FFF2-40B4-BE49-F238E27FC236}">
                    <a16:creationId xmlns:a16="http://schemas.microsoft.com/office/drawing/2014/main" id="{98C45CA8-CF88-9E43-A2EB-FBAF0D6DA8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26">
                <a:extLst>
                  <a:ext uri="{FF2B5EF4-FFF2-40B4-BE49-F238E27FC236}">
                    <a16:creationId xmlns:a16="http://schemas.microsoft.com/office/drawing/2014/main" id="{CF33E281-A40D-DA43-A313-57A13192C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27">
                <a:extLst>
                  <a:ext uri="{FF2B5EF4-FFF2-40B4-BE49-F238E27FC236}">
                    <a16:creationId xmlns:a16="http://schemas.microsoft.com/office/drawing/2014/main" id="{7D2AEC8B-63C0-304C-A190-9CA72D7A0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28">
              <a:extLst>
                <a:ext uri="{FF2B5EF4-FFF2-40B4-BE49-F238E27FC236}">
                  <a16:creationId xmlns:a16="http://schemas.microsoft.com/office/drawing/2014/main" id="{0C596433-8603-F24C-AEBC-D056413665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4" name="Rectangle 29">
                <a:extLst>
                  <a:ext uri="{FF2B5EF4-FFF2-40B4-BE49-F238E27FC236}">
                    <a16:creationId xmlns:a16="http://schemas.microsoft.com/office/drawing/2014/main" id="{163DC086-4FD6-B949-B16E-D00693AAE4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0">
                <a:extLst>
                  <a:ext uri="{FF2B5EF4-FFF2-40B4-BE49-F238E27FC236}">
                    <a16:creationId xmlns:a16="http://schemas.microsoft.com/office/drawing/2014/main" id="{D4393B97-292F-F048-A775-5C8CC1D06D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1">
                <a:extLst>
                  <a:ext uri="{FF2B5EF4-FFF2-40B4-BE49-F238E27FC236}">
                    <a16:creationId xmlns:a16="http://schemas.microsoft.com/office/drawing/2014/main" id="{F9ACC9AA-A151-BB47-B95E-BD1794FF1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2">
                <a:extLst>
                  <a:ext uri="{FF2B5EF4-FFF2-40B4-BE49-F238E27FC236}">
                    <a16:creationId xmlns:a16="http://schemas.microsoft.com/office/drawing/2014/main" id="{BDBC2EEE-6947-6242-AA85-D27943ABF7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33">
              <a:extLst>
                <a:ext uri="{FF2B5EF4-FFF2-40B4-BE49-F238E27FC236}">
                  <a16:creationId xmlns:a16="http://schemas.microsoft.com/office/drawing/2014/main" id="{6CB4D485-15B4-7248-93DE-47357A9A34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0" name="Rectangle 34">
                <a:extLst>
                  <a:ext uri="{FF2B5EF4-FFF2-40B4-BE49-F238E27FC236}">
                    <a16:creationId xmlns:a16="http://schemas.microsoft.com/office/drawing/2014/main" id="{17E7BDFE-F5AE-2546-80F1-6D3A420E5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5">
                <a:extLst>
                  <a:ext uri="{FF2B5EF4-FFF2-40B4-BE49-F238E27FC236}">
                    <a16:creationId xmlns:a16="http://schemas.microsoft.com/office/drawing/2014/main" id="{27CBD566-8C0A-0D43-838D-ACD3A1C484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36">
                <a:extLst>
                  <a:ext uri="{FF2B5EF4-FFF2-40B4-BE49-F238E27FC236}">
                    <a16:creationId xmlns:a16="http://schemas.microsoft.com/office/drawing/2014/main" id="{AD1533C6-7181-0B40-AA93-DF9FA720F8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7">
                <a:extLst>
                  <a:ext uri="{FF2B5EF4-FFF2-40B4-BE49-F238E27FC236}">
                    <a16:creationId xmlns:a16="http://schemas.microsoft.com/office/drawing/2014/main" id="{0AD3C1B9-C92D-BB46-B25C-33947C640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38">
              <a:extLst>
                <a:ext uri="{FF2B5EF4-FFF2-40B4-BE49-F238E27FC236}">
                  <a16:creationId xmlns:a16="http://schemas.microsoft.com/office/drawing/2014/main" id="{4A756452-635E-CC4E-B0D8-F467590AD7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6" name="Rectangle 39">
                <a:extLst>
                  <a:ext uri="{FF2B5EF4-FFF2-40B4-BE49-F238E27FC236}">
                    <a16:creationId xmlns:a16="http://schemas.microsoft.com/office/drawing/2014/main" id="{107637FE-00CE-A44F-A5EA-FA149E6AE9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0">
                <a:extLst>
                  <a:ext uri="{FF2B5EF4-FFF2-40B4-BE49-F238E27FC236}">
                    <a16:creationId xmlns:a16="http://schemas.microsoft.com/office/drawing/2014/main" id="{B82B564F-B2F3-BC41-B78F-9EC516DDD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1">
                <a:extLst>
                  <a:ext uri="{FF2B5EF4-FFF2-40B4-BE49-F238E27FC236}">
                    <a16:creationId xmlns:a16="http://schemas.microsoft.com/office/drawing/2014/main" id="{470DDBB4-E781-4E45-9C2A-64EBBFFD4E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2">
                <a:extLst>
                  <a:ext uri="{FF2B5EF4-FFF2-40B4-BE49-F238E27FC236}">
                    <a16:creationId xmlns:a16="http://schemas.microsoft.com/office/drawing/2014/main" id="{A7A4D643-CAD2-F54C-80D4-1C8C43B1B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43">
              <a:extLst>
                <a:ext uri="{FF2B5EF4-FFF2-40B4-BE49-F238E27FC236}">
                  <a16:creationId xmlns:a16="http://schemas.microsoft.com/office/drawing/2014/main" id="{3A0837DC-29F2-4F46-9E11-29C20DB559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2" name="Rectangle 44">
                <a:extLst>
                  <a:ext uri="{FF2B5EF4-FFF2-40B4-BE49-F238E27FC236}">
                    <a16:creationId xmlns:a16="http://schemas.microsoft.com/office/drawing/2014/main" id="{BE48E465-1B00-9D49-AC97-F6F7C2E8C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5">
                <a:extLst>
                  <a:ext uri="{FF2B5EF4-FFF2-40B4-BE49-F238E27FC236}">
                    <a16:creationId xmlns:a16="http://schemas.microsoft.com/office/drawing/2014/main" id="{665052F5-ED4C-3D40-9364-F4472472FF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46">
                <a:extLst>
                  <a:ext uri="{FF2B5EF4-FFF2-40B4-BE49-F238E27FC236}">
                    <a16:creationId xmlns:a16="http://schemas.microsoft.com/office/drawing/2014/main" id="{E4DF1BCE-5122-3E4D-B4AC-67772AC8C7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7">
                <a:extLst>
                  <a:ext uri="{FF2B5EF4-FFF2-40B4-BE49-F238E27FC236}">
                    <a16:creationId xmlns:a16="http://schemas.microsoft.com/office/drawing/2014/main" id="{89E0A5A8-FB3E-4A45-B2D5-BDE5F4692B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48">
              <a:extLst>
                <a:ext uri="{FF2B5EF4-FFF2-40B4-BE49-F238E27FC236}">
                  <a16:creationId xmlns:a16="http://schemas.microsoft.com/office/drawing/2014/main" id="{70683C75-B226-3543-81B5-F2BD7AEC54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8" name="Rectangle 49">
                <a:extLst>
                  <a:ext uri="{FF2B5EF4-FFF2-40B4-BE49-F238E27FC236}">
                    <a16:creationId xmlns:a16="http://schemas.microsoft.com/office/drawing/2014/main" id="{7A428253-9AB8-4F42-86AC-56642765B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0">
                <a:extLst>
                  <a:ext uri="{FF2B5EF4-FFF2-40B4-BE49-F238E27FC236}">
                    <a16:creationId xmlns:a16="http://schemas.microsoft.com/office/drawing/2014/main" id="{1A5E5F46-FA51-0F40-AE49-8605572F5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1">
                <a:extLst>
                  <a:ext uri="{FF2B5EF4-FFF2-40B4-BE49-F238E27FC236}">
                    <a16:creationId xmlns:a16="http://schemas.microsoft.com/office/drawing/2014/main" id="{D6EA7C46-8AD1-8C44-8050-33AA8DD7A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2">
                <a:extLst>
                  <a:ext uri="{FF2B5EF4-FFF2-40B4-BE49-F238E27FC236}">
                    <a16:creationId xmlns:a16="http://schemas.microsoft.com/office/drawing/2014/main" id="{ADD6BE2A-B5E4-2E48-B4DA-75B2FDCCA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53">
              <a:extLst>
                <a:ext uri="{FF2B5EF4-FFF2-40B4-BE49-F238E27FC236}">
                  <a16:creationId xmlns:a16="http://schemas.microsoft.com/office/drawing/2014/main" id="{8165E06C-8754-814D-A59B-8FD0177B53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4" name="Rectangle 54">
                <a:extLst>
                  <a:ext uri="{FF2B5EF4-FFF2-40B4-BE49-F238E27FC236}">
                    <a16:creationId xmlns:a16="http://schemas.microsoft.com/office/drawing/2014/main" id="{9803523F-7203-F345-ADED-865DC350A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5">
                <a:extLst>
                  <a:ext uri="{FF2B5EF4-FFF2-40B4-BE49-F238E27FC236}">
                    <a16:creationId xmlns:a16="http://schemas.microsoft.com/office/drawing/2014/main" id="{DA46AC96-797B-5941-8885-16C0CEFBFD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56">
                <a:extLst>
                  <a:ext uri="{FF2B5EF4-FFF2-40B4-BE49-F238E27FC236}">
                    <a16:creationId xmlns:a16="http://schemas.microsoft.com/office/drawing/2014/main" id="{A348BED6-4B21-034F-BACA-ECC475C61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7">
                <a:extLst>
                  <a:ext uri="{FF2B5EF4-FFF2-40B4-BE49-F238E27FC236}">
                    <a16:creationId xmlns:a16="http://schemas.microsoft.com/office/drawing/2014/main" id="{0C67BFA6-2774-854A-93D8-55B87B85F3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58">
              <a:extLst>
                <a:ext uri="{FF2B5EF4-FFF2-40B4-BE49-F238E27FC236}">
                  <a16:creationId xmlns:a16="http://schemas.microsoft.com/office/drawing/2014/main" id="{0E20F6F6-7237-674E-94CA-C1BBBB045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0" name="Rectangle 59">
                <a:extLst>
                  <a:ext uri="{FF2B5EF4-FFF2-40B4-BE49-F238E27FC236}">
                    <a16:creationId xmlns:a16="http://schemas.microsoft.com/office/drawing/2014/main" id="{DBAE8399-A03A-6E44-9446-9070587EC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0">
                <a:extLst>
                  <a:ext uri="{FF2B5EF4-FFF2-40B4-BE49-F238E27FC236}">
                    <a16:creationId xmlns:a16="http://schemas.microsoft.com/office/drawing/2014/main" id="{CA3809A9-271D-2F46-8955-F984C80FC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1">
                <a:extLst>
                  <a:ext uri="{FF2B5EF4-FFF2-40B4-BE49-F238E27FC236}">
                    <a16:creationId xmlns:a16="http://schemas.microsoft.com/office/drawing/2014/main" id="{0D037D57-28BB-3648-B8EB-4250A34B0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2">
                <a:extLst>
                  <a:ext uri="{FF2B5EF4-FFF2-40B4-BE49-F238E27FC236}">
                    <a16:creationId xmlns:a16="http://schemas.microsoft.com/office/drawing/2014/main" id="{DFD582BF-321F-364E-9D05-53350CD923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63">
              <a:extLst>
                <a:ext uri="{FF2B5EF4-FFF2-40B4-BE49-F238E27FC236}">
                  <a16:creationId xmlns:a16="http://schemas.microsoft.com/office/drawing/2014/main" id="{E12726DB-7EE5-E243-9FB9-15A73CAED5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6" name="Rectangle 64">
                <a:extLst>
                  <a:ext uri="{FF2B5EF4-FFF2-40B4-BE49-F238E27FC236}">
                    <a16:creationId xmlns:a16="http://schemas.microsoft.com/office/drawing/2014/main" id="{5C5D3987-D9C6-6F40-ABEB-4D0295D984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5">
                <a:extLst>
                  <a:ext uri="{FF2B5EF4-FFF2-40B4-BE49-F238E27FC236}">
                    <a16:creationId xmlns:a16="http://schemas.microsoft.com/office/drawing/2014/main" id="{173DC0C7-D94B-1E4D-B1A1-D008FE5AE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66">
                <a:extLst>
                  <a:ext uri="{FF2B5EF4-FFF2-40B4-BE49-F238E27FC236}">
                    <a16:creationId xmlns:a16="http://schemas.microsoft.com/office/drawing/2014/main" id="{94849B1F-2909-C942-9B34-9C0D20D2C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7">
                <a:extLst>
                  <a:ext uri="{FF2B5EF4-FFF2-40B4-BE49-F238E27FC236}">
                    <a16:creationId xmlns:a16="http://schemas.microsoft.com/office/drawing/2014/main" id="{2B96F0F2-CF4F-4D46-B6C8-8A87C5C353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68">
              <a:extLst>
                <a:ext uri="{FF2B5EF4-FFF2-40B4-BE49-F238E27FC236}">
                  <a16:creationId xmlns:a16="http://schemas.microsoft.com/office/drawing/2014/main" id="{712A9312-36DB-F245-918A-A4AF63ADAF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2" name="Rectangle 69">
                <a:extLst>
                  <a:ext uri="{FF2B5EF4-FFF2-40B4-BE49-F238E27FC236}">
                    <a16:creationId xmlns:a16="http://schemas.microsoft.com/office/drawing/2014/main" id="{33F68D39-506B-134E-B390-591C14CB34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0">
                <a:extLst>
                  <a:ext uri="{FF2B5EF4-FFF2-40B4-BE49-F238E27FC236}">
                    <a16:creationId xmlns:a16="http://schemas.microsoft.com/office/drawing/2014/main" id="{0871189D-41C5-E94B-BAB2-C6996E788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1">
                <a:extLst>
                  <a:ext uri="{FF2B5EF4-FFF2-40B4-BE49-F238E27FC236}">
                    <a16:creationId xmlns:a16="http://schemas.microsoft.com/office/drawing/2014/main" id="{4EDB5A23-0A15-094E-A2A8-3ABAC6555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2">
                <a:extLst>
                  <a:ext uri="{FF2B5EF4-FFF2-40B4-BE49-F238E27FC236}">
                    <a16:creationId xmlns:a16="http://schemas.microsoft.com/office/drawing/2014/main" id="{A6DFF519-A475-2D44-B79A-60DD93F0A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73">
              <a:extLst>
                <a:ext uri="{FF2B5EF4-FFF2-40B4-BE49-F238E27FC236}">
                  <a16:creationId xmlns:a16="http://schemas.microsoft.com/office/drawing/2014/main" id="{812B6BC4-4E50-AB42-874A-15E9D7FC9D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8" name="Rectangle 74">
                <a:extLst>
                  <a:ext uri="{FF2B5EF4-FFF2-40B4-BE49-F238E27FC236}">
                    <a16:creationId xmlns:a16="http://schemas.microsoft.com/office/drawing/2014/main" id="{10B3CF41-DF46-7F40-BCBA-733E388A0F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5">
                <a:extLst>
                  <a:ext uri="{FF2B5EF4-FFF2-40B4-BE49-F238E27FC236}">
                    <a16:creationId xmlns:a16="http://schemas.microsoft.com/office/drawing/2014/main" id="{09490481-F2D8-3F40-9DA7-90B1ECA2B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76">
                <a:extLst>
                  <a:ext uri="{FF2B5EF4-FFF2-40B4-BE49-F238E27FC236}">
                    <a16:creationId xmlns:a16="http://schemas.microsoft.com/office/drawing/2014/main" id="{0571F550-46E9-1640-8C21-6BED26826F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7">
                <a:extLst>
                  <a:ext uri="{FF2B5EF4-FFF2-40B4-BE49-F238E27FC236}">
                    <a16:creationId xmlns:a16="http://schemas.microsoft.com/office/drawing/2014/main" id="{FDF8AAA7-4C4D-B743-8716-49BE0ED82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78">
              <a:extLst>
                <a:ext uri="{FF2B5EF4-FFF2-40B4-BE49-F238E27FC236}">
                  <a16:creationId xmlns:a16="http://schemas.microsoft.com/office/drawing/2014/main" id="{C768F846-FE40-F440-BE22-7A873A196E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4" name="Rectangle 79">
                <a:extLst>
                  <a:ext uri="{FF2B5EF4-FFF2-40B4-BE49-F238E27FC236}">
                    <a16:creationId xmlns:a16="http://schemas.microsoft.com/office/drawing/2014/main" id="{A687666E-F1E4-E345-8696-F18815D9C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0">
                <a:extLst>
                  <a:ext uri="{FF2B5EF4-FFF2-40B4-BE49-F238E27FC236}">
                    <a16:creationId xmlns:a16="http://schemas.microsoft.com/office/drawing/2014/main" id="{6DD6FC9D-2F23-8B47-AB88-1C128AF50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6" name="Rectangle 81">
                <a:extLst>
                  <a:ext uri="{FF2B5EF4-FFF2-40B4-BE49-F238E27FC236}">
                    <a16:creationId xmlns:a16="http://schemas.microsoft.com/office/drawing/2014/main" id="{B9C46CBF-8450-944F-A16A-2239B6B202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82">
                <a:extLst>
                  <a:ext uri="{FF2B5EF4-FFF2-40B4-BE49-F238E27FC236}">
                    <a16:creationId xmlns:a16="http://schemas.microsoft.com/office/drawing/2014/main" id="{55C77D5A-EC15-2948-9B90-2FEE957A3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6" name="Rectangle 83">
            <a:extLst>
              <a:ext uri="{FF2B5EF4-FFF2-40B4-BE49-F238E27FC236}">
                <a16:creationId xmlns:a16="http://schemas.microsoft.com/office/drawing/2014/main" id="{2AFED805-51FF-7C41-A4A6-770EC8C3630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77" name="Rectangle 84">
            <a:extLst>
              <a:ext uri="{FF2B5EF4-FFF2-40B4-BE49-F238E27FC236}">
                <a16:creationId xmlns:a16="http://schemas.microsoft.com/office/drawing/2014/main" id="{86991268-F6A3-9340-984F-D4F7641A48B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8" name="Rectangle 86">
            <a:extLst>
              <a:ext uri="{FF2B5EF4-FFF2-40B4-BE49-F238E27FC236}">
                <a16:creationId xmlns:a16="http://schemas.microsoft.com/office/drawing/2014/main" id="{000111CB-2117-444A-9289-896A0F1B9BC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49686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bg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bg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79" name="TextBox 2">
            <a:extLst>
              <a:ext uri="{FF2B5EF4-FFF2-40B4-BE49-F238E27FC236}">
                <a16:creationId xmlns:a16="http://schemas.microsoft.com/office/drawing/2014/main" id="{BCDC607C-3149-044F-8977-A532DBE97944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0" name="图片 79">
            <a:extLst>
              <a:ext uri="{FF2B5EF4-FFF2-40B4-BE49-F238E27FC236}">
                <a16:creationId xmlns:a16="http://schemas.microsoft.com/office/drawing/2014/main" id="{EEEA841A-6AA9-F640-A661-DC91BD568C6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81" name="副标题 2">
            <a:extLst>
              <a:ext uri="{FF2B5EF4-FFF2-40B4-BE49-F238E27FC236}">
                <a16:creationId xmlns:a16="http://schemas.microsoft.com/office/drawing/2014/main" id="{36453C5E-EF89-1E40-88D2-12E883E91FB5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bg1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50798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1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5F1158-B1AA-8F41-AF0A-FEA0EC187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968" y="2394856"/>
            <a:ext cx="6891755" cy="18890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F8FC7CCD-75EB-9C44-BC7D-29679334A8CA}"/>
              </a:ext>
            </a:extLst>
          </p:cNvPr>
          <p:cNvSpPr txBox="1">
            <a:spLocks/>
          </p:cNvSpPr>
          <p:nvPr userDrawn="1"/>
        </p:nvSpPr>
        <p:spPr>
          <a:xfrm>
            <a:off x="7979357" y="2794960"/>
            <a:ext cx="3225168" cy="20299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065"/>
              </a:lnSpc>
            </a:pP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Copyright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©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2023 XXX Technologies Co., Ltd.</a:t>
            </a:r>
            <a:b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</a:b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All Rights Reserved.</a:t>
            </a: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information in this document may contain predictive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statements including, without limitation, statements regarding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future financial and operating results, future product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portfolio, new technology, etc. There are a number of factors that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could cause actual results and developments to differ materially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from those expressed or implied in the predictive statements.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Therefore, such information is provided for reference purpose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only and constitutes neither an offer nor an acceptance. XXX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may change the information at any time without notice. </a:t>
            </a:r>
          </a:p>
          <a:p>
            <a:pPr>
              <a:lnSpc>
                <a:spcPts val="1065"/>
              </a:lnSpc>
            </a:pPr>
            <a:endParaRPr kumimoji="1" lang="zh-CN" altLang="en-US" sz="779" dirty="0">
              <a:solidFill>
                <a:srgbClr val="1D1D1B"/>
              </a:solidFill>
              <a:latin typeface="+mn-lt"/>
            </a:endParaRPr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12B8F806-ABD5-064C-8793-5E22C72554FD}"/>
              </a:ext>
            </a:extLst>
          </p:cNvPr>
          <p:cNvSpPr txBox="1">
            <a:spLocks/>
          </p:cNvSpPr>
          <p:nvPr userDrawn="1"/>
        </p:nvSpPr>
        <p:spPr>
          <a:xfrm>
            <a:off x="7987276" y="1599191"/>
            <a:ext cx="3477701" cy="4911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1"/>
              </a:lnSpc>
              <a:spcBef>
                <a:spcPts val="0"/>
              </a:spcBef>
            </a:pP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把</a:t>
            </a:r>
            <a: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AI</a:t>
            </a: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系统带入每个开发者、每个家庭、</a:t>
            </a:r>
            <a:b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</a:b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每个组织，构建万物互联的智能世界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1235B6F-D691-2C40-93D4-EC5427ADDFB0}"/>
              </a:ext>
            </a:extLst>
          </p:cNvPr>
          <p:cNvSpPr txBox="1">
            <a:spLocks/>
          </p:cNvSpPr>
          <p:nvPr userDrawn="1"/>
        </p:nvSpPr>
        <p:spPr>
          <a:xfrm>
            <a:off x="7977672" y="2106124"/>
            <a:ext cx="3481833" cy="58280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94"/>
              </a:lnSpc>
            </a:pP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Bring AI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System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to every person, home and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intelligent world.</a:t>
            </a:r>
            <a:endParaRPr kumimoji="1" lang="zh-CN" altLang="en-US" sz="1200" dirty="0">
              <a:solidFill>
                <a:srgbClr val="1D1D1B"/>
              </a:solidFill>
              <a:latin typeface="Gill Sans MT" panose="020B0502020104020203" pitchFamily="34" charset="0"/>
              <a:ea typeface="Microsoft YaHei" charset="-122"/>
              <a:cs typeface="Microsoft YaHei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D72D31F-379B-7E48-8BAB-A5640DD86C39}"/>
              </a:ext>
            </a:extLst>
          </p:cNvPr>
          <p:cNvSpPr/>
          <p:nvPr userDrawn="1"/>
        </p:nvSpPr>
        <p:spPr bwMode="auto">
          <a:xfrm>
            <a:off x="618969" y="205786"/>
            <a:ext cx="6891755" cy="6446427"/>
          </a:xfrm>
          <a:prstGeom prst="rect">
            <a:avLst/>
          </a:prstGeom>
          <a:blipFill dpi="0" rotWithShape="1">
            <a:blip r:embed="rId3" cstate="screen">
              <a:alphaModFix amt="3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1F3DDE87-89CE-3848-A1C3-2150D6C0F2CD}"/>
              </a:ext>
            </a:extLst>
          </p:cNvPr>
          <p:cNvSpPr txBox="1"/>
          <p:nvPr userDrawn="1"/>
        </p:nvSpPr>
        <p:spPr>
          <a:xfrm>
            <a:off x="8203300" y="4709847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rgbClr val="C00000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rgbClr val="C00000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EEF0F78-B57F-8D4C-A10F-C1BE427D4B8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7276" y="4788537"/>
            <a:ext cx="144000" cy="144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2" name="副标题 2">
            <a:extLst>
              <a:ext uri="{FF2B5EF4-FFF2-40B4-BE49-F238E27FC236}">
                <a16:creationId xmlns:a16="http://schemas.microsoft.com/office/drawing/2014/main" id="{5307B254-91AE-6640-A8B8-5F31CD80A23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7867185" y="5047174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5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3" name="TextBox 2">
            <a:extLst>
              <a:ext uri="{FF2B5EF4-FFF2-40B4-BE49-F238E27FC236}">
                <a16:creationId xmlns:a16="http://schemas.microsoft.com/office/drawing/2014/main" id="{5D60F0F4-118F-1946-A08D-99C1259DCFE3}"/>
              </a:ext>
            </a:extLst>
          </p:cNvPr>
          <p:cNvSpPr txBox="1"/>
          <p:nvPr userDrawn="1"/>
        </p:nvSpPr>
        <p:spPr>
          <a:xfrm>
            <a:off x="7867185" y="5295498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com/chenzomi12/DeepLearningSystem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848406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ctr" defTabSz="1187798" rtl="0" eaLnBrk="1" latinLnBrk="0" hangingPunct="1">
        <a:lnSpc>
          <a:spcPct val="90000"/>
        </a:lnSpc>
        <a:spcBef>
          <a:spcPct val="0"/>
        </a:spcBef>
        <a:buNone/>
        <a:defRPr sz="6600" b="0" kern="1200">
          <a:solidFill>
            <a:srgbClr val="1D1D1A"/>
          </a:solidFill>
          <a:latin typeface="Futura Medium" panose="020B0602020204020303" pitchFamily="34" charset="-79"/>
          <a:ea typeface="Microsoft YaHei" panose="020B0503020204020204" pitchFamily="34" charset="-122"/>
          <a:cs typeface="Futura Medium" panose="020B0602020204020303" pitchFamily="34" charset="-79"/>
        </a:defRPr>
      </a:lvl1pPr>
    </p:titleStyle>
    <p:bodyStyle>
      <a:lvl1pPr marL="0" indent="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None/>
        <a:defRPr sz="1819" kern="1200">
          <a:solidFill>
            <a:srgbClr val="FFFFFF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593900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0707447-0FCC-074B-826A-17D5170569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12430" y="2808837"/>
            <a:ext cx="2045167" cy="995906"/>
          </a:xfrm>
          <a:prstGeom prst="rect">
            <a:avLst/>
          </a:prstGeom>
          <a:solidFill>
            <a:srgbClr val="E4EBEA">
              <a:alpha val="50196"/>
            </a:srgbClr>
          </a:solidFill>
        </p:spPr>
        <p:txBody>
          <a:bodyPr anchor="ctr"/>
          <a:lstStyle/>
          <a:p>
            <a:r>
              <a:rPr lang="en-US" altLang="zh-CN" sz="4800" dirty="0">
                <a:solidFill>
                  <a:srgbClr val="1D1D1A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rPr>
              <a:t>ZOMI</a:t>
            </a:r>
            <a:endParaRPr lang="zh-CN" altLang="en-US" sz="4800" dirty="0">
              <a:solidFill>
                <a:srgbClr val="1D1D1A"/>
              </a:solidFill>
              <a:latin typeface="ACGN-MiaoGB-Flash" panose="02020300000000000000" pitchFamily="18" charset="-122"/>
              <a:ea typeface="ACGN-MiaoGB-Flash" panose="02020300000000000000" pitchFamily="18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A28B713-1474-034E-87C1-E100526817E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7562" y="3069652"/>
            <a:ext cx="676655" cy="676655"/>
          </a:xfrm>
          <a:prstGeom prst="ellipse">
            <a:avLst/>
          </a:prstGeom>
          <a:ln w="19050" cap="rnd">
            <a:solidFill>
              <a:srgbClr val="FFFFFF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E7B330C0-432A-884E-91CA-41575524352A}"/>
              </a:ext>
            </a:extLst>
          </p:cNvPr>
          <p:cNvSpPr/>
          <p:nvPr/>
        </p:nvSpPr>
        <p:spPr>
          <a:xfrm>
            <a:off x="529395" y="807475"/>
            <a:ext cx="8494097" cy="1569660"/>
          </a:xfrm>
          <a:prstGeom prst="rect">
            <a:avLst/>
          </a:prstGeom>
          <a:solidFill>
            <a:srgbClr val="E4EBEA">
              <a:alpha val="69804"/>
            </a:srgbClr>
          </a:solidFill>
        </p:spPr>
        <p:txBody>
          <a:bodyPr wrap="square">
            <a:spAutoFit/>
          </a:bodyPr>
          <a:lstStyle/>
          <a:p>
            <a:r>
              <a:rPr lang="en-US" altLang="zh-CN" sz="9600" b="1" dirty="0">
                <a:solidFill>
                  <a:srgbClr val="1D1D1A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</a:rPr>
              <a:t>AI</a:t>
            </a:r>
            <a:r>
              <a:rPr lang="zh-CN" altLang="en-US" sz="9600" b="1" dirty="0">
                <a:solidFill>
                  <a:srgbClr val="1D1D1A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</a:rPr>
              <a:t>芯片的思考</a:t>
            </a:r>
            <a:endParaRPr lang="en-US" altLang="zh-CN" sz="9600" b="1" dirty="0">
              <a:solidFill>
                <a:srgbClr val="1D1D1A"/>
              </a:solidFill>
              <a:latin typeface="Futura Medium" panose="020B0602020204020303" pitchFamily="34" charset="-79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746352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C7DEFEE-B010-3844-83C3-846973B206F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lnSpc>
                <a:spcPct val="130000"/>
              </a:lnSpc>
            </a:pPr>
            <a:r>
              <a:rPr lang="en-US" altLang="zh-CN" dirty="0">
                <a:latin typeface="Futura Medium" panose="020B0602020204020303" pitchFamily="34" charset="-79"/>
                <a:cs typeface="Futura Medium" panose="020B0602020204020303" pitchFamily="34" charset="-79"/>
              </a:rPr>
              <a:t>CUDA</a:t>
            </a:r>
            <a:r>
              <a:rPr lang="zh-CN" alt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 真香</a:t>
            </a:r>
            <a:endParaRPr lang="en-US" altLang="zh-CN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>
              <a:lnSpc>
                <a:spcPct val="130000"/>
              </a:lnSpc>
            </a:pPr>
            <a:r>
              <a:rPr lang="zh-CN" alt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英伟达 真香</a:t>
            </a:r>
          </a:p>
        </p:txBody>
      </p:sp>
    </p:spTree>
    <p:extLst>
      <p:ext uri="{BB962C8B-B14F-4D97-AF65-F5344CB8AC3E}">
        <p14:creationId xmlns:p14="http://schemas.microsoft.com/office/powerpoint/2010/main" val="1553015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54A2CB95-7FBB-E546-8473-2B3AE7845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Example: Deep Neural Networks</a:t>
            </a:r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36CB2D8-3131-9444-A384-2F4F9726FB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147604"/>
            <a:ext cx="10963473" cy="5207476"/>
          </a:xfrm>
        </p:spPr>
        <p:txBody>
          <a:bodyPr/>
          <a:lstStyle/>
          <a:p>
            <a:r>
              <a:rPr lang="en-US" altLang="zh-CN" dirty="0"/>
              <a:t>inspired by neuron of</a:t>
            </a:r>
            <a:r>
              <a:rPr lang="zh-CN" altLang="en-US" dirty="0"/>
              <a:t> </a:t>
            </a:r>
            <a:r>
              <a:rPr lang="en-US" altLang="zh-CN" dirty="0"/>
              <a:t>the brain</a:t>
            </a:r>
          </a:p>
          <a:p>
            <a:r>
              <a:rPr lang="en-US" altLang="zh-CN" dirty="0"/>
              <a:t>Neurons arranged in layers</a:t>
            </a:r>
          </a:p>
          <a:p>
            <a:r>
              <a:rPr lang="en-US" altLang="zh-CN" dirty="0"/>
              <a:t>Computes non-linear activation function of the weighted sum of input values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3EEFC0F-C6BA-D34B-8BEB-6DCFA0CE01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58158" y="2932205"/>
            <a:ext cx="8280446" cy="3367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5750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54A2CB95-7FBB-E546-8473-2B3AE7845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Example: Deep Neural Networks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059D953-7AA1-B547-A1B6-4BDD9063C8F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71696" y="1569296"/>
            <a:ext cx="6470645" cy="4558235"/>
          </a:xfrm>
          <a:prstGeom prst="rect">
            <a:avLst/>
          </a:prstGeom>
        </p:spPr>
      </p:pic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36CB2D8-3131-9444-A384-2F4F9726FB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73269" y="1391700"/>
            <a:ext cx="4078014" cy="4994910"/>
          </a:xfrm>
          <a:solidFill>
            <a:schemeClr val="bg1"/>
          </a:solidFill>
        </p:spPr>
        <p:txBody>
          <a:bodyPr anchor="ctr"/>
          <a:lstStyle/>
          <a:p>
            <a:pPr marL="239106" lvl="1" indent="-239106">
              <a:buFont typeface="Arial" pitchFamily="34" charset="0"/>
              <a:buChar char="•"/>
            </a:pPr>
            <a:r>
              <a:rPr lang="en-US" altLang="zh-CN" sz="2000" b="1" dirty="0"/>
              <a:t>Training </a:t>
            </a:r>
            <a:r>
              <a:rPr lang="zh-CN" altLang="en-US" sz="2000" b="1" dirty="0"/>
              <a:t>训练</a:t>
            </a:r>
            <a:endParaRPr lang="en-US" altLang="zh-CN" b="1" dirty="0"/>
          </a:p>
          <a:p>
            <a:pPr lvl="1"/>
            <a:r>
              <a:rPr lang="zh-CN" altLang="en-US" dirty="0"/>
              <a:t>将数据集以 </a:t>
            </a:r>
            <a:r>
              <a:rPr lang="en-US" altLang="zh-CN" dirty="0"/>
              <a:t>mini-batch</a:t>
            </a:r>
            <a:r>
              <a:rPr lang="zh-CN" altLang="en-US" dirty="0"/>
              <a:t> 反复进行前向计算并计算损失，反向计算梯度利用优化函数来更新模型，使得损失函数最小</a:t>
            </a:r>
            <a:endParaRPr lang="en-US" altLang="zh-CN" dirty="0"/>
          </a:p>
          <a:p>
            <a:pPr marL="239106" lvl="1" indent="-239106">
              <a:buFont typeface="Arial" pitchFamily="34" charset="0"/>
              <a:buChar char="•"/>
            </a:pPr>
            <a:r>
              <a:rPr lang="en-US" altLang="zh-CN" sz="2000" b="1" dirty="0"/>
              <a:t>Inference</a:t>
            </a:r>
            <a:r>
              <a:rPr lang="zh-CN" altLang="en-US" sz="2000" b="1" dirty="0"/>
              <a:t> 推理</a:t>
            </a:r>
            <a:endParaRPr lang="en-US" altLang="zh-CN" sz="2000" b="1" dirty="0"/>
          </a:p>
          <a:p>
            <a:pPr lvl="1"/>
            <a:r>
              <a:rPr lang="zh-CN" altLang="en-US" dirty="0"/>
              <a:t>对神经网络模型执行一次前向计算的过程，到预测结果</a:t>
            </a:r>
          </a:p>
        </p:txBody>
      </p:sp>
    </p:spTree>
    <p:extLst>
      <p:ext uri="{BB962C8B-B14F-4D97-AF65-F5344CB8AC3E}">
        <p14:creationId xmlns:p14="http://schemas.microsoft.com/office/powerpoint/2010/main" val="1995721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14646E46-18A3-9847-86A0-4E444110AF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AI</a:t>
            </a:r>
            <a:r>
              <a:rPr lang="zh-CN" altLang="en-US" dirty="0"/>
              <a:t>框架的开发流程</a:t>
            </a:r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8E48FFF8-0901-D347-907A-1796F83CC05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44443" y="1242197"/>
            <a:ext cx="6904969" cy="4956233"/>
          </a:xfrm>
        </p:spPr>
      </p:pic>
      <p:sp>
        <p:nvSpPr>
          <p:cNvPr id="8" name="内容占位符 3">
            <a:extLst>
              <a:ext uri="{FF2B5EF4-FFF2-40B4-BE49-F238E27FC236}">
                <a16:creationId xmlns:a16="http://schemas.microsoft.com/office/drawing/2014/main" id="{F413C765-7760-9540-8429-1224A5BFEB93}"/>
              </a:ext>
            </a:extLst>
          </p:cNvPr>
          <p:cNvSpPr txBox="1">
            <a:spLocks/>
          </p:cNvSpPr>
          <p:nvPr/>
        </p:nvSpPr>
        <p:spPr>
          <a:xfrm>
            <a:off x="273269" y="1391700"/>
            <a:ext cx="4078014" cy="4994910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39106" lvl="1" indent="-239106">
              <a:buFont typeface="Arial" pitchFamily="34" charset="0"/>
              <a:buChar char="•"/>
            </a:pPr>
            <a:r>
              <a:rPr lang="en-US" altLang="zh-CN" sz="2000" dirty="0"/>
              <a:t>SIMD</a:t>
            </a:r>
            <a:r>
              <a:rPr lang="zh-CN" altLang="en-US" sz="2000" dirty="0"/>
              <a:t>、</a:t>
            </a:r>
            <a:r>
              <a:rPr lang="en-US" altLang="zh-CN" sz="2000" dirty="0"/>
              <a:t>SIMT</a:t>
            </a:r>
            <a:r>
              <a:rPr lang="zh-CN" altLang="en-US" sz="2000" dirty="0"/>
              <a:t> 在哪里？</a:t>
            </a:r>
            <a:endParaRPr lang="en-US" altLang="zh-CN" sz="2000" dirty="0"/>
          </a:p>
          <a:p>
            <a:pPr marL="239106" lvl="1" indent="-239106">
              <a:buFont typeface="Arial" pitchFamily="34" charset="0"/>
              <a:buChar char="•"/>
            </a:pPr>
            <a:r>
              <a:rPr lang="zh-CN" altLang="en-US" sz="2000" dirty="0"/>
              <a:t>这不应该是</a:t>
            </a:r>
            <a:r>
              <a:rPr lang="en-US" altLang="zh-CN" sz="2000" dirty="0"/>
              <a:t>AI</a:t>
            </a:r>
            <a:r>
              <a:rPr lang="zh-CN" altLang="en-US" sz="2000" dirty="0"/>
              <a:t>系统应该解决吗？</a:t>
            </a:r>
            <a:endParaRPr lang="en-US" altLang="zh-CN" sz="2000" dirty="0"/>
          </a:p>
          <a:p>
            <a:pPr marL="239106" lvl="1" indent="-239106">
              <a:buFont typeface="Arial" pitchFamily="34" charset="0"/>
              <a:buChar char="•"/>
            </a:pPr>
            <a:r>
              <a:rPr lang="en-US" altLang="zh-CN" dirty="0"/>
              <a:t>SIMD</a:t>
            </a:r>
            <a:r>
              <a:rPr lang="zh-CN" altLang="en-US" dirty="0"/>
              <a:t> 应该只对底层硬件设计有约束？</a:t>
            </a:r>
          </a:p>
        </p:txBody>
      </p:sp>
    </p:spTree>
    <p:extLst>
      <p:ext uri="{BB962C8B-B14F-4D97-AF65-F5344CB8AC3E}">
        <p14:creationId xmlns:p14="http://schemas.microsoft.com/office/powerpoint/2010/main" val="41747373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59AAE4A8-F402-714B-A4C5-4E3D9E4EA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硬件执行模型和编程模型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8BD8875-76D4-5741-9C72-1A90AFC56D1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>
                <a:latin typeface="Gill Sans MT" panose="020B0502020104020203" pitchFamily="34" charset="0"/>
                <a:cs typeface="Futura Medium" panose="020B0602020204020303" pitchFamily="34" charset="-79"/>
              </a:rPr>
              <a:t>AI</a:t>
            </a:r>
            <a:r>
              <a:rPr lang="zh-CN" altLang="en-US" dirty="0">
                <a:latin typeface="Gill Sans MT" panose="020B0502020104020203" pitchFamily="34" charset="0"/>
                <a:cs typeface="Futura Medium" panose="020B0602020204020303" pitchFamily="34" charset="-79"/>
              </a:rPr>
              <a:t> 框架中的算子、硬件提供的 </a:t>
            </a:r>
            <a:r>
              <a:rPr lang="en-US" altLang="zh-CN" dirty="0">
                <a:latin typeface="Gill Sans MT" panose="020B0502020104020203" pitchFamily="34" charset="0"/>
                <a:cs typeface="Futura Medium" panose="020B0602020204020303" pitchFamily="34" charset="-79"/>
              </a:rPr>
              <a:t>Kernel</a:t>
            </a:r>
            <a:r>
              <a:rPr lang="zh-CN" altLang="en-US" dirty="0">
                <a:latin typeface="Gill Sans MT" panose="020B0502020104020203" pitchFamily="34" charset="0"/>
                <a:cs typeface="Futura Medium" panose="020B0602020204020303" pitchFamily="34" charset="-79"/>
              </a:rPr>
              <a:t> 实现，需要根据硬件执行模型 </a:t>
            </a:r>
            <a:r>
              <a:rPr lang="en-US" altLang="zh-CN" dirty="0">
                <a:latin typeface="Gill Sans MT" panose="020B0502020104020203" pitchFamily="34" charset="0"/>
                <a:cs typeface="Futura Medium" panose="020B0602020204020303" pitchFamily="34" charset="-79"/>
              </a:rPr>
              <a:t>Execution Model </a:t>
            </a:r>
            <a:r>
              <a:rPr lang="zh-CN" altLang="en-US" dirty="0">
                <a:latin typeface="Gill Sans MT" panose="020B0502020104020203" pitchFamily="34" charset="0"/>
                <a:cs typeface="Futura Medium" panose="020B0602020204020303" pitchFamily="34" charset="-79"/>
              </a:rPr>
              <a:t>来确定编程模型 </a:t>
            </a:r>
            <a:r>
              <a:rPr lang="en-US" altLang="zh-CN" dirty="0">
                <a:latin typeface="Gill Sans MT" panose="020B0502020104020203" pitchFamily="34" charset="0"/>
                <a:cs typeface="Futura Medium" panose="020B0602020204020303" pitchFamily="34" charset="-79"/>
              </a:rPr>
              <a:t>Programming Model</a:t>
            </a:r>
            <a:r>
              <a:rPr lang="zh-CN" altLang="en-US" dirty="0">
                <a:latin typeface="Gill Sans MT" panose="020B0502020104020203" pitchFamily="34" charset="0"/>
                <a:cs typeface="Futura Medium" panose="020B0602020204020303" pitchFamily="34" charset="-79"/>
              </a:rPr>
              <a:t>。</a:t>
            </a:r>
            <a:endParaRPr lang="en-US" altLang="zh-CN" dirty="0">
              <a:latin typeface="Gill Sans MT" panose="020B0502020104020203" pitchFamily="34" charset="0"/>
              <a:cs typeface="Futura Medium" panose="020B0602020204020303" pitchFamily="34" charset="-79"/>
            </a:endParaRPr>
          </a:p>
          <a:p>
            <a:r>
              <a:rPr lang="zh-CN" altLang="en-US" dirty="0">
                <a:latin typeface="Gill Sans MT" panose="020B0502020104020203" pitchFamily="34" charset="0"/>
                <a:cs typeface="Futura Medium" panose="020B0602020204020303" pitchFamily="34" charset="-79"/>
              </a:rPr>
              <a:t>根据计算机系统设计里面的定义，</a:t>
            </a:r>
            <a:r>
              <a:rPr lang="en-US" altLang="zh-CN" dirty="0">
                <a:latin typeface="Gill Sans MT" panose="020B0502020104020203" pitchFamily="34" charset="0"/>
                <a:cs typeface="Futura Medium" panose="020B0602020204020303" pitchFamily="34" charset="-79"/>
              </a:rPr>
              <a:t>AI</a:t>
            </a:r>
            <a:r>
              <a:rPr lang="zh-CN" altLang="en-US" dirty="0">
                <a:latin typeface="Gill Sans MT" panose="020B0502020104020203" pitchFamily="34" charset="0"/>
                <a:cs typeface="Futura Medium" panose="020B0602020204020303" pitchFamily="34" charset="-79"/>
              </a:rPr>
              <a:t> 系统采用</a:t>
            </a:r>
            <a:r>
              <a:rPr kumimoji="1" lang="zh-CN" altLang="en-US" dirty="0"/>
              <a:t>并行计算处理硬件架构以 </a:t>
            </a:r>
            <a:r>
              <a:rPr kumimoji="1" lang="en-US" altLang="zh-CN" dirty="0"/>
              <a:t>SIMD</a:t>
            </a:r>
            <a:r>
              <a:rPr kumimoji="1" lang="zh-CN" altLang="en-US" dirty="0"/>
              <a:t> 为主，但是编程模型却以生态强大的英伟达 </a:t>
            </a:r>
            <a:r>
              <a:rPr kumimoji="1" lang="en-US" altLang="zh-CN" dirty="0"/>
              <a:t>CUDA</a:t>
            </a:r>
            <a:r>
              <a:rPr kumimoji="1" lang="zh-CN" altLang="en-US" dirty="0"/>
              <a:t> 定义的 </a:t>
            </a:r>
            <a:r>
              <a:rPr kumimoji="1" lang="en-US" altLang="zh-CN" dirty="0"/>
              <a:t>SIMT</a:t>
            </a:r>
            <a:r>
              <a:rPr kumimoji="1" lang="zh-CN" altLang="en-US" dirty="0"/>
              <a:t> 方式为主。</a:t>
            </a:r>
            <a:endParaRPr lang="en-US" altLang="zh-CN" dirty="0">
              <a:latin typeface="Gill Sans MT" panose="020B0502020104020203" pitchFamily="34" charset="0"/>
              <a:cs typeface="Futura Medium" panose="020B0602020204020303" pitchFamily="34" charset="-79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9AD3EB8-194F-CA4F-99E3-6119BFC4DC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9915" y="3429000"/>
            <a:ext cx="3959281" cy="2639521"/>
          </a:xfrm>
          <a:prstGeom prst="roundRect">
            <a:avLst>
              <a:gd name="adj" fmla="val 2213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50C0C66-C423-D240-BFA5-D74E89047E8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94540" y="3429002"/>
            <a:ext cx="3846634" cy="2639520"/>
          </a:xfrm>
          <a:prstGeom prst="roundRect">
            <a:avLst>
              <a:gd name="adj" fmla="val 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6795977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59AAE4A8-F402-714B-A4C5-4E3D9E4EA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思考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8BD8875-76D4-5741-9C72-1A90AFC56D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7" y="1143002"/>
            <a:ext cx="10958765" cy="4996542"/>
          </a:xfrm>
        </p:spPr>
        <p:txBody>
          <a:bodyPr/>
          <a:lstStyle/>
          <a:p>
            <a:r>
              <a:rPr lang="en-US" altLang="zh-CN" sz="2400" dirty="0">
                <a:latin typeface="Gill Sans MT" panose="020B0502020104020203" pitchFamily="34" charset="0"/>
              </a:rPr>
              <a:t>SIMD</a:t>
            </a:r>
            <a:r>
              <a:rPr lang="zh-CN" altLang="en-US" sz="2400" dirty="0">
                <a:latin typeface="Gill Sans MT" panose="020B0502020104020203" pitchFamily="34" charset="0"/>
              </a:rPr>
              <a:t> 和 </a:t>
            </a:r>
            <a:r>
              <a:rPr lang="en-US" altLang="zh-CN" sz="2400" dirty="0">
                <a:latin typeface="Gill Sans MT" panose="020B0502020104020203" pitchFamily="34" charset="0"/>
              </a:rPr>
              <a:t>SIMT</a:t>
            </a:r>
            <a:r>
              <a:rPr lang="zh-CN" altLang="en-US" sz="2400" dirty="0">
                <a:latin typeface="Gill Sans MT" panose="020B0502020104020203" pitchFamily="34" charset="0"/>
              </a:rPr>
              <a:t> 之间怎么区别？</a:t>
            </a:r>
            <a:endParaRPr lang="en-US" altLang="zh-CN" sz="2400" dirty="0">
              <a:latin typeface="Gill Sans MT" panose="020B0502020104020203" pitchFamily="34" charset="0"/>
            </a:endParaRPr>
          </a:p>
          <a:p>
            <a:r>
              <a:rPr lang="en-US" altLang="zh-CN" sz="2400" dirty="0">
                <a:latin typeface="Gill Sans MT" panose="020B0502020104020203" pitchFamily="34" charset="0"/>
              </a:rPr>
              <a:t>SIMD</a:t>
            </a:r>
            <a:r>
              <a:rPr lang="zh-CN" altLang="en-US" sz="2400" dirty="0">
                <a:latin typeface="Gill Sans MT" panose="020B0502020104020203" pitchFamily="34" charset="0"/>
              </a:rPr>
              <a:t>、</a:t>
            </a:r>
            <a:r>
              <a:rPr lang="en-US" altLang="zh-CN" sz="2400" dirty="0">
                <a:latin typeface="Gill Sans MT" panose="020B0502020104020203" pitchFamily="34" charset="0"/>
              </a:rPr>
              <a:t>SIMT</a:t>
            </a:r>
            <a:r>
              <a:rPr lang="zh-CN" altLang="en-US" sz="2400" dirty="0">
                <a:latin typeface="Gill Sans MT" panose="020B0502020104020203" pitchFamily="34" charset="0"/>
              </a:rPr>
              <a:t>、</a:t>
            </a:r>
            <a:r>
              <a:rPr lang="en-US" altLang="zh-CN" sz="2400" dirty="0">
                <a:latin typeface="Gill Sans MT" panose="020B0502020104020203" pitchFamily="34" charset="0"/>
              </a:rPr>
              <a:t>DSA</a:t>
            </a:r>
            <a:r>
              <a:rPr lang="zh-CN" altLang="en-US" sz="2400" dirty="0">
                <a:latin typeface="Gill Sans MT" panose="020B0502020104020203" pitchFamily="34" charset="0"/>
              </a:rPr>
              <a:t>之间有什么样的区别联系？</a:t>
            </a:r>
            <a:endParaRPr lang="en-US" altLang="zh-CN" sz="2400" dirty="0">
              <a:latin typeface="Gill Sans MT" panose="020B0502020104020203" pitchFamily="34" charset="0"/>
            </a:endParaRPr>
          </a:p>
          <a:p>
            <a:r>
              <a:rPr lang="zh-CN" altLang="en-US" sz="2400" dirty="0">
                <a:latin typeface="Gill Sans MT" panose="020B0502020104020203" pitchFamily="34" charset="0"/>
              </a:rPr>
              <a:t>在</a:t>
            </a:r>
            <a:r>
              <a:rPr lang="en-US" altLang="zh-CN" sz="2400" dirty="0">
                <a:latin typeface="Gill Sans MT" panose="020B0502020104020203" pitchFamily="34" charset="0"/>
              </a:rPr>
              <a:t>AI</a:t>
            </a:r>
            <a:r>
              <a:rPr lang="zh-CN" altLang="en-US" sz="2400" dirty="0">
                <a:latin typeface="Gill Sans MT" panose="020B0502020104020203" pitchFamily="34" charset="0"/>
              </a:rPr>
              <a:t>体系结构里面，</a:t>
            </a:r>
            <a:r>
              <a:rPr lang="en-US" altLang="zh-CN" sz="2400" dirty="0">
                <a:latin typeface="Gill Sans MT" panose="020B0502020104020203" pitchFamily="34" charset="0"/>
              </a:rPr>
              <a:t>SIMD</a:t>
            </a:r>
            <a:r>
              <a:rPr lang="zh-CN" altLang="en-US" sz="2400" dirty="0">
                <a:latin typeface="Gill Sans MT" panose="020B0502020104020203" pitchFamily="34" charset="0"/>
              </a:rPr>
              <a:t> 和 </a:t>
            </a:r>
            <a:r>
              <a:rPr lang="en-US" altLang="zh-CN" sz="2400" dirty="0">
                <a:latin typeface="Gill Sans MT" panose="020B0502020104020203" pitchFamily="34" charset="0"/>
              </a:rPr>
              <a:t>SIMT</a:t>
            </a:r>
            <a:r>
              <a:rPr lang="zh-CN" altLang="en-US" sz="2400" dirty="0">
                <a:latin typeface="Gill Sans MT" panose="020B0502020104020203" pitchFamily="34" charset="0"/>
              </a:rPr>
              <a:t> 的设计，对编程模型带来哪些挑战？</a:t>
            </a:r>
            <a:endParaRPr lang="en-US" altLang="zh-CN" sz="2400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5EE863C7-601B-784B-AC57-942F0FCDA06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31304" y="3589789"/>
            <a:ext cx="3439096" cy="2732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7586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59AAE4A8-F402-714B-A4C5-4E3D9E4EA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思考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8BD8875-76D4-5741-9C72-1A90AFC56D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7" y="1143002"/>
            <a:ext cx="10958765" cy="4996542"/>
          </a:xfrm>
        </p:spPr>
        <p:txBody>
          <a:bodyPr/>
          <a:lstStyle/>
          <a:p>
            <a:r>
              <a:rPr lang="zh-CN" altLang="en-US" b="1" dirty="0">
                <a:latin typeface="Gill Sans MT" panose="020B0502020104020203" pitchFamily="34" charset="0"/>
              </a:rPr>
              <a:t>编程的时候，请告诉我，哪个程序员谁的去做控制指令？</a:t>
            </a:r>
            <a:r>
              <a:rPr lang="en-US" altLang="zh-CN" b="1" dirty="0">
                <a:latin typeface="Gill Sans MT" panose="020B0502020104020203" pitchFamily="34" charset="0"/>
              </a:rPr>
              <a:t>SIMD</a:t>
            </a:r>
            <a:r>
              <a:rPr lang="zh-CN" altLang="en-US" b="1" dirty="0">
                <a:latin typeface="Gill Sans MT" panose="020B0502020104020203" pitchFamily="34" charset="0"/>
              </a:rPr>
              <a:t>了？</a:t>
            </a:r>
            <a:endParaRPr lang="en-US" altLang="zh-CN" b="1" dirty="0">
              <a:latin typeface="Gill Sans MT" panose="020B0502020104020203" pitchFamily="34" charset="0"/>
            </a:endParaRPr>
          </a:p>
          <a:p>
            <a:r>
              <a:rPr lang="en-US" altLang="zh-CN" b="1" dirty="0">
                <a:latin typeface="Gill Sans MT" panose="020B0502020104020203" pitchFamily="34" charset="0"/>
              </a:rPr>
              <a:t>SIMD</a:t>
            </a:r>
            <a:r>
              <a:rPr lang="zh-CN" altLang="en-US" b="1" dirty="0">
                <a:latin typeface="Gill Sans MT" panose="020B0502020104020203" pitchFamily="34" charset="0"/>
              </a:rPr>
              <a:t> 是不会暴漏给开发者，作为硬件并行处理架构，那么 </a:t>
            </a:r>
            <a:r>
              <a:rPr lang="en-US" altLang="zh-CN" b="1" dirty="0">
                <a:latin typeface="Gill Sans MT" panose="020B0502020104020203" pitchFamily="34" charset="0"/>
              </a:rPr>
              <a:t>SIMT</a:t>
            </a:r>
            <a:r>
              <a:rPr lang="zh-CN" altLang="en-US" b="1" dirty="0">
                <a:latin typeface="Gill Sans MT" panose="020B0502020104020203" pitchFamily="34" charset="0"/>
              </a:rPr>
              <a:t> 为啥会暴漏给开发者？</a:t>
            </a:r>
            <a:endParaRPr lang="en-US" altLang="zh-CN" b="1" dirty="0"/>
          </a:p>
          <a:p>
            <a:r>
              <a:rPr lang="zh-CN" altLang="en-US" dirty="0"/>
              <a:t>英伟达的 </a:t>
            </a:r>
            <a:r>
              <a:rPr lang="en-US" altLang="zh-CN" dirty="0"/>
              <a:t>SIMT</a:t>
            </a:r>
            <a:r>
              <a:rPr lang="zh-CN" altLang="en-US" dirty="0"/>
              <a:t> 到底是编程模式还是硬件模式？</a:t>
            </a:r>
            <a:endParaRPr lang="en-US" altLang="zh-CN" dirty="0"/>
          </a:p>
          <a:p>
            <a:r>
              <a:rPr lang="zh-CN" altLang="en-US" dirty="0"/>
              <a:t>开发者到底是在控制线程还是只是简单编程？</a:t>
            </a:r>
            <a:endParaRPr lang="en-US" altLang="zh-CN" dirty="0"/>
          </a:p>
          <a:p>
            <a:r>
              <a:rPr lang="zh-CN" altLang="en-US" dirty="0"/>
              <a:t>线程的硬件执行是什么方式？</a:t>
            </a:r>
            <a:r>
              <a:rPr lang="en-US" altLang="zh-CN" dirty="0"/>
              <a:t>SIMD</a:t>
            </a:r>
            <a:r>
              <a:rPr lang="zh-CN" altLang="en-US" dirty="0"/>
              <a:t>？</a:t>
            </a:r>
            <a:endParaRPr lang="en-US" altLang="zh-CN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5EE863C7-601B-784B-AC57-942F0FCDA06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31304" y="3589789"/>
            <a:ext cx="3439096" cy="2732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0290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6880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">
            <a:extLst>
              <a:ext uri="{FF2B5EF4-FFF2-40B4-BE49-F238E27FC236}">
                <a16:creationId xmlns:a16="http://schemas.microsoft.com/office/drawing/2014/main" id="{DAD4934B-A6D5-F641-A028-A1441C365755}"/>
              </a:ext>
            </a:extLst>
          </p:cNvPr>
          <p:cNvSpPr>
            <a:spLocks noGrp="1"/>
          </p:cNvSpPr>
          <p:nvPr/>
        </p:nvSpPr>
        <p:spPr>
          <a:xfrm>
            <a:off x="616645" y="404664"/>
            <a:ext cx="10963473" cy="589190"/>
          </a:xfrm>
          <a:prstGeom prst="rect">
            <a:avLst/>
          </a:prstGeom>
          <a:noFill/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kumimoji="0" lang="zh-CN" altLang="en-US" sz="3199" b="1" i="0" u="none" strike="noStrike" kern="0" cap="none" spc="0" normalizeH="0" baseline="0" dirty="0">
                <a:ln>
                  <a:noFill/>
                </a:ln>
                <a:solidFill>
                  <a:srgbClr val="384056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5pPr>
            <a:lvl6pPr marL="456854"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6pPr>
            <a:lvl7pPr marL="913707"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7pPr>
            <a:lvl8pPr marL="1370561"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8pPr>
            <a:lvl9pPr marL="1827414"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9pPr>
          </a:lstStyle>
          <a:p>
            <a:r>
              <a:rPr lang="en-US" altLang="zh-CN" b="0" dirty="0">
                <a:solidFill>
                  <a:srgbClr val="FFC000"/>
                </a:solidFill>
                <a:latin typeface="Futura Medium" panose="020B0602020204020303" pitchFamily="34" charset="-79"/>
                <a:cs typeface="Futura Medium" panose="020B0602020204020303" pitchFamily="34" charset="-79"/>
                <a:sym typeface="Huawei Sans" panose="020C0503030203020204" pitchFamily="34" charset="0"/>
              </a:rPr>
              <a:t>Talk Overview</a:t>
            </a:r>
            <a:endParaRPr kumimoji="1" lang="zh-CN" altLang="en-US" b="0" dirty="0">
              <a:solidFill>
                <a:srgbClr val="FFC000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28C6012-4342-8D48-B02F-0D396FBD4945}"/>
              </a:ext>
            </a:extLst>
          </p:cNvPr>
          <p:cNvSpPr>
            <a:spLocks noGrp="1"/>
          </p:cNvSpPr>
          <p:nvPr/>
        </p:nvSpPr>
        <p:spPr>
          <a:xfrm>
            <a:off x="895549" y="1052736"/>
            <a:ext cx="10361030" cy="5232450"/>
          </a:xfrm>
          <a:prstGeom prst="rect">
            <a:avLst/>
          </a:prstGeom>
          <a:noFill/>
        </p:spPr>
        <p:txBody>
          <a:bodyPr numCol="2" anchor="t"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Char char="•"/>
              <a:tabLst/>
              <a:defRPr kumimoji="0" lang="zh-CN" altLang="en-US" sz="2133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2133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2133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59898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584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269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954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640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325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US" altLang="zh-CN" sz="2400" b="1" dirty="0">
                <a:solidFill>
                  <a:srgbClr val="595757"/>
                </a:solidFill>
                <a:latin typeface="Gill Sans MT" panose="020B0502020104020203" pitchFamily="34" charset="0"/>
              </a:rPr>
              <a:t>AI</a:t>
            </a:r>
            <a:r>
              <a:rPr lang="zh-CN" altLang="en-US" sz="2400" b="1" dirty="0">
                <a:solidFill>
                  <a:srgbClr val="595757"/>
                </a:solidFill>
                <a:latin typeface="Gill Sans MT" panose="020B0502020104020203" pitchFamily="34" charset="0"/>
              </a:rPr>
              <a:t> 计算体系</a:t>
            </a:r>
            <a:endParaRPr lang="en-US" altLang="zh-CN" sz="2400" b="1" dirty="0">
              <a:solidFill>
                <a:srgbClr val="595757"/>
              </a:solidFill>
              <a:latin typeface="Gill Sans MT" panose="020B0502020104020203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595757"/>
                </a:solidFill>
                <a:latin typeface="Gill Sans MT" panose="020B0502020104020203" pitchFamily="34" charset="0"/>
              </a:rPr>
              <a:t>深度学习计算模式</a:t>
            </a:r>
            <a:endParaRPr lang="en-US" altLang="zh-CN" sz="2000" dirty="0">
              <a:solidFill>
                <a:srgbClr val="595757"/>
              </a:solidFill>
              <a:latin typeface="Gill Sans MT" panose="020B0502020104020203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595757"/>
                </a:solidFill>
                <a:latin typeface="Gill Sans MT" panose="020B0502020104020203" pitchFamily="34" charset="0"/>
              </a:rPr>
              <a:t>计算体系与矩阵运算</a:t>
            </a:r>
            <a:endParaRPr lang="en-US" altLang="zh-CN" sz="2000" dirty="0">
              <a:solidFill>
                <a:srgbClr val="595757"/>
              </a:solidFill>
              <a:latin typeface="Gill Sans MT" panose="020B0502020104020203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altLang="zh-CN" sz="2400" b="1" dirty="0">
                <a:solidFill>
                  <a:srgbClr val="595757"/>
                </a:solidFill>
                <a:latin typeface="Gill Sans MT" panose="020B0502020104020203" pitchFamily="34" charset="0"/>
              </a:rPr>
              <a:t>AI</a:t>
            </a:r>
            <a:r>
              <a:rPr lang="zh-CN" altLang="en-US" sz="2400" b="1" dirty="0">
                <a:solidFill>
                  <a:srgbClr val="595757"/>
                </a:solidFill>
                <a:latin typeface="Gill Sans MT" panose="020B0502020104020203" pitchFamily="34" charset="0"/>
              </a:rPr>
              <a:t> 芯片基础</a:t>
            </a:r>
            <a:endParaRPr lang="en-US" altLang="zh-CN" sz="2400" b="1" dirty="0">
              <a:solidFill>
                <a:srgbClr val="595757"/>
              </a:solidFill>
              <a:latin typeface="Gill Sans MT" panose="020B0502020104020203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595757"/>
                </a:solidFill>
                <a:latin typeface="Gill Sans MT" panose="020B0502020104020203" pitchFamily="34" charset="0"/>
              </a:rPr>
              <a:t>通用处理器 </a:t>
            </a:r>
            <a:r>
              <a:rPr lang="en-US" altLang="zh-CN" sz="2000" dirty="0">
                <a:solidFill>
                  <a:srgbClr val="595757"/>
                </a:solidFill>
                <a:latin typeface="Gill Sans MT" panose="020B0502020104020203" pitchFamily="34" charset="0"/>
              </a:rPr>
              <a:t>CPU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595757"/>
                </a:solidFill>
                <a:latin typeface="Gill Sans MT" panose="020B0502020104020203" pitchFamily="34" charset="0"/>
              </a:rPr>
              <a:t>通用图形处理器 </a:t>
            </a:r>
            <a:r>
              <a:rPr lang="en-US" altLang="zh-CN" sz="2000" dirty="0">
                <a:solidFill>
                  <a:srgbClr val="595757"/>
                </a:solidFill>
                <a:latin typeface="Gill Sans MT" panose="020B0502020104020203" pitchFamily="34" charset="0"/>
              </a:rPr>
              <a:t>GPU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595757"/>
                </a:solidFill>
                <a:latin typeface="Gill Sans MT" panose="020B0502020104020203" pitchFamily="34" charset="0"/>
              </a:rPr>
              <a:t>AI</a:t>
            </a:r>
            <a:r>
              <a:rPr lang="zh-CN" altLang="en-US" sz="2000" dirty="0">
                <a:solidFill>
                  <a:srgbClr val="595757"/>
                </a:solidFill>
                <a:latin typeface="Gill Sans MT" panose="020B0502020104020203" pitchFamily="34" charset="0"/>
              </a:rPr>
              <a:t>专用处理器 </a:t>
            </a:r>
            <a:r>
              <a:rPr lang="en-US" altLang="zh-CN" sz="2000" dirty="0">
                <a:solidFill>
                  <a:srgbClr val="595757"/>
                </a:solidFill>
                <a:latin typeface="Gill Sans MT" panose="020B0502020104020203" pitchFamily="34" charset="0"/>
              </a:rPr>
              <a:t>NPU/TPU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sz="2400" b="1" dirty="0">
                <a:solidFill>
                  <a:srgbClr val="595757"/>
                </a:solidFill>
                <a:latin typeface="Gill Sans MT" panose="020B0502020104020203" pitchFamily="34" charset="0"/>
              </a:rPr>
              <a:t>GPU</a:t>
            </a:r>
            <a:r>
              <a:rPr lang="zh-CN" altLang="en-US" sz="2400" b="1" dirty="0">
                <a:solidFill>
                  <a:srgbClr val="595757"/>
                </a:solidFill>
                <a:latin typeface="Gill Sans MT" panose="020B0502020104020203" pitchFamily="34" charset="0"/>
              </a:rPr>
              <a:t>详解</a:t>
            </a:r>
            <a:endParaRPr lang="en-US" altLang="zh-CN" sz="2400" b="1" dirty="0">
              <a:solidFill>
                <a:srgbClr val="595757"/>
              </a:solidFill>
              <a:latin typeface="Gill Sans MT" panose="020B0502020104020203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595757"/>
                </a:solidFill>
                <a:latin typeface="Gill Sans MT" panose="020B0502020104020203" pitchFamily="34" charset="0"/>
              </a:rPr>
              <a:t>英伟达</a:t>
            </a:r>
            <a:r>
              <a:rPr lang="en-US" altLang="zh-CN" sz="2000" dirty="0">
                <a:solidFill>
                  <a:srgbClr val="595757"/>
                </a:solidFill>
                <a:latin typeface="Gill Sans MT" panose="020B0502020104020203" pitchFamily="34" charset="0"/>
              </a:rPr>
              <a:t>GPU</a:t>
            </a:r>
            <a:r>
              <a:rPr lang="zh-CN" altLang="en-US" sz="2000" dirty="0">
                <a:solidFill>
                  <a:srgbClr val="595757"/>
                </a:solidFill>
                <a:latin typeface="Gill Sans MT" panose="020B0502020104020203" pitchFamily="34" charset="0"/>
              </a:rPr>
              <a:t>架构发展</a:t>
            </a:r>
            <a:endParaRPr lang="en-US" altLang="zh-CN" sz="2000" dirty="0">
              <a:solidFill>
                <a:srgbClr val="595757"/>
              </a:solidFill>
              <a:latin typeface="Gill Sans MT" panose="020B0502020104020203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595757"/>
                </a:solidFill>
                <a:latin typeface="Gill Sans MT" panose="020B0502020104020203" pitchFamily="34" charset="0"/>
              </a:rPr>
              <a:t>Tensor</a:t>
            </a:r>
            <a:r>
              <a:rPr lang="zh-CN" altLang="en-US" sz="2000" dirty="0">
                <a:solidFill>
                  <a:srgbClr val="595757"/>
                </a:solidFill>
                <a:latin typeface="Gill Sans MT" panose="020B0502020104020203" pitchFamily="34" charset="0"/>
              </a:rPr>
              <a:t> </a:t>
            </a:r>
            <a:r>
              <a:rPr lang="en-US" altLang="zh-CN" sz="2000" dirty="0">
                <a:solidFill>
                  <a:srgbClr val="595757"/>
                </a:solidFill>
                <a:latin typeface="Gill Sans MT" panose="020B0502020104020203" pitchFamily="34" charset="0"/>
              </a:rPr>
              <a:t>Core</a:t>
            </a:r>
            <a:r>
              <a:rPr lang="zh-CN" altLang="en-US" sz="2000" dirty="0">
                <a:solidFill>
                  <a:srgbClr val="595757"/>
                </a:solidFill>
                <a:latin typeface="Gill Sans MT" panose="020B0502020104020203" pitchFamily="34" charset="0"/>
              </a:rPr>
              <a:t>和</a:t>
            </a:r>
            <a:r>
              <a:rPr lang="en-US" altLang="zh-CN" sz="2000" dirty="0">
                <a:solidFill>
                  <a:srgbClr val="595757"/>
                </a:solidFill>
                <a:latin typeface="Gill Sans MT" panose="020B0502020104020203" pitchFamily="34" charset="0"/>
              </a:rPr>
              <a:t>NVLink</a:t>
            </a:r>
            <a:endParaRPr lang="en-US" altLang="zh-CN" sz="2400" b="1" dirty="0">
              <a:solidFill>
                <a:srgbClr val="595757"/>
              </a:solidFill>
              <a:latin typeface="Gill Sans MT" panose="020B0502020104020203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en-US" sz="2400" b="1" dirty="0">
                <a:solidFill>
                  <a:srgbClr val="595757"/>
                </a:solidFill>
                <a:latin typeface="Gill Sans MT" panose="020B0502020104020203" pitchFamily="34" charset="0"/>
              </a:rPr>
              <a:t>国外 </a:t>
            </a:r>
            <a:r>
              <a:rPr lang="en-US" altLang="zh-CN" sz="2400" b="1" dirty="0">
                <a:solidFill>
                  <a:srgbClr val="595757"/>
                </a:solidFill>
                <a:latin typeface="Gill Sans MT" panose="020B0502020104020203" pitchFamily="34" charset="0"/>
              </a:rPr>
              <a:t>AI</a:t>
            </a:r>
            <a:r>
              <a:rPr lang="zh-CN" altLang="en-US" sz="2400" b="1" dirty="0">
                <a:solidFill>
                  <a:srgbClr val="595757"/>
                </a:solidFill>
                <a:latin typeface="Gill Sans MT" panose="020B0502020104020203" pitchFamily="34" charset="0"/>
              </a:rPr>
              <a:t> 芯片</a:t>
            </a:r>
            <a:endParaRPr lang="en-US" altLang="zh-CN" sz="2400" b="1" dirty="0">
              <a:solidFill>
                <a:srgbClr val="595757"/>
              </a:solidFill>
              <a:latin typeface="Gill Sans MT" panose="020B0502020104020203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595757"/>
                </a:solidFill>
                <a:latin typeface="Gill Sans MT" panose="020B0502020104020203" pitchFamily="34" charset="0"/>
              </a:rPr>
              <a:t>特斯拉 </a:t>
            </a:r>
            <a:r>
              <a:rPr lang="en-US" altLang="zh-CN" sz="2000" dirty="0">
                <a:solidFill>
                  <a:srgbClr val="595757"/>
                </a:solidFill>
                <a:latin typeface="Gill Sans MT" panose="020B0502020104020203" pitchFamily="34" charset="0"/>
              </a:rPr>
              <a:t>DOJO</a:t>
            </a:r>
            <a:r>
              <a:rPr lang="zh-CN" altLang="en-US" sz="2000" dirty="0">
                <a:solidFill>
                  <a:srgbClr val="595757"/>
                </a:solidFill>
                <a:latin typeface="Gill Sans MT" panose="020B0502020104020203" pitchFamily="34" charset="0"/>
              </a:rPr>
              <a:t> 系列</a:t>
            </a:r>
            <a:endParaRPr lang="en-US" altLang="zh-CN" sz="2000" dirty="0">
              <a:solidFill>
                <a:srgbClr val="595757"/>
              </a:solidFill>
              <a:latin typeface="Gill Sans MT" panose="020B0502020104020203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595757"/>
                </a:solidFill>
                <a:latin typeface="Gill Sans MT" panose="020B0502020104020203" pitchFamily="34" charset="0"/>
              </a:rPr>
              <a:t>谷歌 </a:t>
            </a:r>
            <a:r>
              <a:rPr lang="en-US" altLang="zh-CN" sz="2000" dirty="0">
                <a:solidFill>
                  <a:srgbClr val="595757"/>
                </a:solidFill>
                <a:latin typeface="Gill Sans MT" panose="020B0502020104020203" pitchFamily="34" charset="0"/>
              </a:rPr>
              <a:t>TPU</a:t>
            </a:r>
            <a:r>
              <a:rPr lang="zh-CN" altLang="en-US" sz="2000" dirty="0">
                <a:solidFill>
                  <a:srgbClr val="595757"/>
                </a:solidFill>
                <a:latin typeface="Gill Sans MT" panose="020B0502020104020203" pitchFamily="34" charset="0"/>
              </a:rPr>
              <a:t> 系列</a:t>
            </a:r>
            <a:endParaRPr lang="en-US" altLang="zh-CN" sz="2000" dirty="0">
              <a:solidFill>
                <a:srgbClr val="595757"/>
              </a:solidFill>
              <a:latin typeface="Gill Sans MT" panose="020B0502020104020203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en-US" sz="2400" b="1" dirty="0">
                <a:solidFill>
                  <a:srgbClr val="595757"/>
                </a:solidFill>
                <a:latin typeface="Gill Sans MT" panose="020B0502020104020203" pitchFamily="34" charset="0"/>
              </a:rPr>
              <a:t>国内 </a:t>
            </a:r>
            <a:r>
              <a:rPr lang="en-US" altLang="zh-CN" sz="2400" b="1" dirty="0">
                <a:solidFill>
                  <a:srgbClr val="595757"/>
                </a:solidFill>
                <a:latin typeface="Gill Sans MT" panose="020B0502020104020203" pitchFamily="34" charset="0"/>
              </a:rPr>
              <a:t>AI</a:t>
            </a:r>
            <a:r>
              <a:rPr lang="zh-CN" altLang="en-US" sz="2400" b="1" dirty="0">
                <a:solidFill>
                  <a:srgbClr val="595757"/>
                </a:solidFill>
                <a:latin typeface="Gill Sans MT" panose="020B0502020104020203" pitchFamily="34" charset="0"/>
              </a:rPr>
              <a:t> 芯片</a:t>
            </a:r>
            <a:endParaRPr lang="en-US" altLang="zh-CN" sz="2400" b="1" dirty="0">
              <a:solidFill>
                <a:srgbClr val="595757"/>
              </a:solidFill>
              <a:latin typeface="Gill Sans MT" panose="020B0502020104020203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595757"/>
                </a:solidFill>
                <a:latin typeface="Gill Sans MT" panose="020B0502020104020203" pitchFamily="34" charset="0"/>
              </a:rPr>
              <a:t>壁仞科技芯片架构</a:t>
            </a:r>
            <a:endParaRPr lang="en-US" altLang="zh-CN" sz="2000" dirty="0">
              <a:solidFill>
                <a:srgbClr val="595757"/>
              </a:solidFill>
              <a:latin typeface="Gill Sans MT" panose="020B0502020104020203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595757"/>
                </a:solidFill>
                <a:latin typeface="Gill Sans MT" panose="020B0502020104020203" pitchFamily="34" charset="0"/>
              </a:rPr>
              <a:t>寒武纪科技芯片架构</a:t>
            </a:r>
            <a:endParaRPr lang="en-US" altLang="zh-CN" sz="2000" dirty="0">
              <a:solidFill>
                <a:srgbClr val="595757"/>
              </a:solidFill>
              <a:latin typeface="Gill Sans MT" panose="020B0502020104020203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altLang="zh-CN" sz="2400" b="1" dirty="0">
                <a:solidFill>
                  <a:srgbClr val="595757"/>
                </a:solidFill>
                <a:latin typeface="Gill Sans MT" panose="020B0502020104020203" pitchFamily="34" charset="0"/>
              </a:rPr>
              <a:t>AI</a:t>
            </a:r>
            <a:r>
              <a:rPr lang="zh-CN" altLang="en-US" sz="2400" b="1" dirty="0">
                <a:solidFill>
                  <a:srgbClr val="595757"/>
                </a:solidFill>
                <a:latin typeface="Gill Sans MT" panose="020B0502020104020203" pitchFamily="34" charset="0"/>
              </a:rPr>
              <a:t>芯片的思考</a:t>
            </a:r>
            <a:endParaRPr lang="en-US" altLang="zh-CN" sz="2400" b="1" dirty="0">
              <a:solidFill>
                <a:srgbClr val="595757"/>
              </a:solidFill>
              <a:latin typeface="Gill Sans MT" panose="020B0502020104020203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595757"/>
                </a:solidFill>
                <a:latin typeface="Gill Sans MT" panose="020B0502020104020203" pitchFamily="34" charset="0"/>
              </a:rPr>
              <a:t>SIMD&amp;SIMT</a:t>
            </a:r>
            <a:r>
              <a:rPr lang="zh-CN" altLang="en-US" sz="2000" dirty="0">
                <a:solidFill>
                  <a:srgbClr val="595757"/>
                </a:solidFill>
                <a:latin typeface="Gill Sans MT" panose="020B0502020104020203" pitchFamily="34" charset="0"/>
              </a:rPr>
              <a:t>与编程体系</a:t>
            </a:r>
            <a:endParaRPr lang="en-US" altLang="zh-CN" sz="2000" dirty="0">
              <a:solidFill>
                <a:srgbClr val="595757"/>
              </a:solidFill>
              <a:latin typeface="Gill Sans MT" panose="020B0502020104020203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595757"/>
                </a:solidFill>
                <a:latin typeface="Gill Sans MT" panose="020B0502020104020203" pitchFamily="34" charset="0"/>
              </a:rPr>
              <a:t>AI</a:t>
            </a:r>
            <a:r>
              <a:rPr lang="zh-CN" altLang="en-US" sz="2000" dirty="0">
                <a:solidFill>
                  <a:srgbClr val="595757"/>
                </a:solidFill>
                <a:latin typeface="Gill Sans MT" panose="020B0502020104020203" pitchFamily="34" charset="0"/>
              </a:rPr>
              <a:t>芯片的架构思路与思考</a:t>
            </a:r>
            <a:endParaRPr lang="en-US" altLang="zh-CN" sz="20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20787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">
            <a:extLst>
              <a:ext uri="{FF2B5EF4-FFF2-40B4-BE49-F238E27FC236}">
                <a16:creationId xmlns:a16="http://schemas.microsoft.com/office/drawing/2014/main" id="{DAD4934B-A6D5-F641-A028-A1441C365755}"/>
              </a:ext>
            </a:extLst>
          </p:cNvPr>
          <p:cNvSpPr>
            <a:spLocks noGrp="1"/>
          </p:cNvSpPr>
          <p:nvPr/>
        </p:nvSpPr>
        <p:spPr>
          <a:xfrm>
            <a:off x="616645" y="404664"/>
            <a:ext cx="10963473" cy="589190"/>
          </a:xfrm>
          <a:prstGeom prst="rect">
            <a:avLst/>
          </a:prstGeom>
          <a:noFill/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kumimoji="0" lang="zh-CN" altLang="en-US" sz="3199" b="1" i="0" u="none" strike="noStrike" kern="0" cap="none" spc="0" normalizeH="0" baseline="0" dirty="0">
                <a:ln>
                  <a:noFill/>
                </a:ln>
                <a:solidFill>
                  <a:srgbClr val="384056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5pPr>
            <a:lvl6pPr marL="456854"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6pPr>
            <a:lvl7pPr marL="913707"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7pPr>
            <a:lvl8pPr marL="1370561"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8pPr>
            <a:lvl9pPr marL="1827414"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9pPr>
          </a:lstStyle>
          <a:p>
            <a:r>
              <a:rPr lang="en-US" altLang="zh-CN" b="0" dirty="0">
                <a:solidFill>
                  <a:srgbClr val="FFC000"/>
                </a:solidFill>
                <a:latin typeface="Futura Medium" panose="020B0602020204020303" pitchFamily="34" charset="-79"/>
                <a:cs typeface="Futura Medium" panose="020B0602020204020303" pitchFamily="34" charset="-79"/>
                <a:sym typeface="Huawei Sans" panose="020C0503030203020204" pitchFamily="34" charset="0"/>
              </a:rPr>
              <a:t>Talk Overview</a:t>
            </a:r>
            <a:endParaRPr kumimoji="1" lang="zh-CN" altLang="en-US" b="0" dirty="0">
              <a:solidFill>
                <a:srgbClr val="FFC000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28C6012-4342-8D48-B02F-0D396FBD4945}"/>
              </a:ext>
            </a:extLst>
          </p:cNvPr>
          <p:cNvSpPr>
            <a:spLocks noGrp="1"/>
          </p:cNvSpPr>
          <p:nvPr/>
        </p:nvSpPr>
        <p:spPr>
          <a:xfrm>
            <a:off x="895549" y="1052736"/>
            <a:ext cx="10361030" cy="5232450"/>
          </a:xfrm>
          <a:prstGeom prst="rect">
            <a:avLst/>
          </a:prstGeom>
          <a:noFill/>
        </p:spPr>
        <p:txBody>
          <a:bodyPr numCol="1" anchor="ctr"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Char char="•"/>
              <a:tabLst/>
              <a:defRPr kumimoji="0" lang="zh-CN" altLang="en-US" sz="2133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2133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2133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59898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584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269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954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640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325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US" altLang="zh-CN" sz="3200" b="1" dirty="0">
                <a:solidFill>
                  <a:srgbClr val="595757"/>
                </a:solidFill>
                <a:latin typeface="Gill Sans MT" panose="020B0502020104020203" pitchFamily="34" charset="0"/>
              </a:rPr>
              <a:t>AI</a:t>
            </a:r>
            <a:r>
              <a:rPr lang="zh-CN" altLang="en-US" sz="3200" b="1" dirty="0">
                <a:solidFill>
                  <a:srgbClr val="595757"/>
                </a:solidFill>
                <a:latin typeface="Gill Sans MT" panose="020B0502020104020203" pitchFamily="34" charset="0"/>
              </a:rPr>
              <a:t> 芯片的思考</a:t>
            </a:r>
            <a:endParaRPr lang="en-US" altLang="zh-CN" sz="2800" dirty="0">
              <a:solidFill>
                <a:srgbClr val="595757"/>
              </a:solidFill>
              <a:latin typeface="Gill Sans MT" panose="020B0502020104020203" pitchFamily="34" charset="0"/>
            </a:endParaRPr>
          </a:p>
          <a:p>
            <a:pPr marL="623888" lvl="1" indent="-239713"/>
            <a:r>
              <a:rPr lang="en-US" altLang="zh-CN" sz="2400" dirty="0">
                <a:solidFill>
                  <a:srgbClr val="595757"/>
                </a:solidFill>
                <a:latin typeface="Gill Sans MT" panose="020B0502020104020203" pitchFamily="34" charset="0"/>
              </a:rPr>
              <a:t>SIMD</a:t>
            </a:r>
            <a:r>
              <a:rPr lang="zh-CN" altLang="en-US" sz="2400" dirty="0">
                <a:solidFill>
                  <a:srgbClr val="595757"/>
                </a:solidFill>
                <a:latin typeface="Gill Sans MT" panose="020B0502020104020203" pitchFamily="34" charset="0"/>
              </a:rPr>
              <a:t> </a:t>
            </a:r>
            <a:r>
              <a:rPr lang="en-US" altLang="zh-CN" sz="2400" dirty="0">
                <a:solidFill>
                  <a:srgbClr val="595757"/>
                </a:solidFill>
                <a:latin typeface="Gill Sans MT" panose="020B0502020104020203" pitchFamily="34" charset="0"/>
              </a:rPr>
              <a:t>&amp;</a:t>
            </a:r>
            <a:r>
              <a:rPr lang="zh-CN" altLang="en-US" sz="2400" dirty="0">
                <a:solidFill>
                  <a:srgbClr val="595757"/>
                </a:solidFill>
                <a:latin typeface="Gill Sans MT" panose="020B0502020104020203" pitchFamily="34" charset="0"/>
              </a:rPr>
              <a:t> </a:t>
            </a:r>
            <a:r>
              <a:rPr lang="en-US" altLang="zh-CN" sz="2400" dirty="0">
                <a:solidFill>
                  <a:srgbClr val="595757"/>
                </a:solidFill>
                <a:latin typeface="Gill Sans MT" panose="020B0502020104020203" pitchFamily="34" charset="0"/>
              </a:rPr>
              <a:t>SIMT</a:t>
            </a:r>
            <a:r>
              <a:rPr lang="zh-CN" altLang="en-US" sz="2400" dirty="0">
                <a:solidFill>
                  <a:srgbClr val="595757"/>
                </a:solidFill>
                <a:latin typeface="Gill Sans MT" panose="020B0502020104020203" pitchFamily="34" charset="0"/>
              </a:rPr>
              <a:t> 区别与联系</a:t>
            </a:r>
            <a:endParaRPr lang="en-US" altLang="zh-CN" sz="2400" dirty="0">
              <a:solidFill>
                <a:srgbClr val="595757"/>
              </a:solidFill>
              <a:latin typeface="Gill Sans MT" panose="020B0502020104020203" pitchFamily="34" charset="0"/>
            </a:endParaRPr>
          </a:p>
          <a:p>
            <a:pPr marL="623888" lvl="1" indent="-239713"/>
            <a:r>
              <a:rPr lang="en-US" altLang="zh-CN" sz="2400" dirty="0">
                <a:solidFill>
                  <a:srgbClr val="595757"/>
                </a:solidFill>
                <a:latin typeface="Gill Sans MT" panose="020B0502020104020203" pitchFamily="34" charset="0"/>
              </a:rPr>
              <a:t>SIMT</a:t>
            </a:r>
            <a:r>
              <a:rPr lang="zh-CN" altLang="en-US" sz="2400" dirty="0">
                <a:solidFill>
                  <a:srgbClr val="595757"/>
                </a:solidFill>
                <a:latin typeface="Gill Sans MT" panose="020B0502020104020203" pitchFamily="34" charset="0"/>
              </a:rPr>
              <a:t> 与 </a:t>
            </a:r>
            <a:r>
              <a:rPr lang="en-US" altLang="zh-CN" sz="2400" dirty="0">
                <a:solidFill>
                  <a:srgbClr val="595757"/>
                </a:solidFill>
                <a:latin typeface="Gill Sans MT" panose="020B0502020104020203" pitchFamily="34" charset="0"/>
              </a:rPr>
              <a:t>CUDA</a:t>
            </a:r>
            <a:r>
              <a:rPr lang="zh-CN" altLang="en-US" sz="2400" dirty="0">
                <a:solidFill>
                  <a:srgbClr val="595757"/>
                </a:solidFill>
                <a:latin typeface="Gill Sans MT" panose="020B0502020104020203" pitchFamily="34" charset="0"/>
              </a:rPr>
              <a:t> 编程</a:t>
            </a:r>
            <a:endParaRPr lang="en-US" altLang="zh-CN" sz="2400" dirty="0">
              <a:solidFill>
                <a:srgbClr val="595757"/>
              </a:solidFill>
              <a:latin typeface="Gill Sans MT" panose="020B0502020104020203" pitchFamily="34" charset="0"/>
            </a:endParaRPr>
          </a:p>
          <a:p>
            <a:pPr marL="623888" lvl="1" indent="-239713"/>
            <a:r>
              <a:rPr lang="en-US" altLang="zh-CN" sz="2400" dirty="0">
                <a:solidFill>
                  <a:srgbClr val="595757"/>
                </a:solidFill>
                <a:latin typeface="Gill Sans MT" panose="020B0502020104020203" pitchFamily="34" charset="0"/>
              </a:rPr>
              <a:t>GPU</a:t>
            </a:r>
            <a:r>
              <a:rPr lang="zh-CN" altLang="en-US" sz="2400" dirty="0">
                <a:solidFill>
                  <a:srgbClr val="595757"/>
                </a:solidFill>
                <a:latin typeface="Gill Sans MT" panose="020B0502020104020203" pitchFamily="34" charset="0"/>
              </a:rPr>
              <a:t> 在 </a:t>
            </a:r>
            <a:r>
              <a:rPr lang="en-US" altLang="zh-CN" sz="2400" dirty="0">
                <a:solidFill>
                  <a:srgbClr val="595757"/>
                </a:solidFill>
                <a:latin typeface="Gill Sans MT" panose="020B0502020104020203" pitchFamily="34" charset="0"/>
              </a:rPr>
              <a:t>SIMT</a:t>
            </a:r>
            <a:r>
              <a:rPr lang="zh-CN" altLang="en-US" sz="2400" dirty="0">
                <a:solidFill>
                  <a:srgbClr val="595757"/>
                </a:solidFill>
                <a:latin typeface="Gill Sans MT" panose="020B0502020104020203" pitchFamily="34" charset="0"/>
              </a:rPr>
              <a:t> 编程本质</a:t>
            </a:r>
            <a:endParaRPr lang="en-US" altLang="zh-CN" sz="2400" dirty="0">
              <a:solidFill>
                <a:srgbClr val="595757"/>
              </a:solidFill>
              <a:latin typeface="Gill Sans MT" panose="020B0502020104020203" pitchFamily="34" charset="0"/>
            </a:endParaRPr>
          </a:p>
          <a:p>
            <a:pPr marL="623888" lvl="1" indent="-239713"/>
            <a:r>
              <a:rPr lang="en-US" altLang="zh-CN" sz="2400" dirty="0">
                <a:solidFill>
                  <a:srgbClr val="595757"/>
                </a:solidFill>
                <a:latin typeface="Gill Sans MT" panose="020B0502020104020203" pitchFamily="34" charset="0"/>
              </a:rPr>
              <a:t>SIMD</a:t>
            </a:r>
            <a:r>
              <a:rPr lang="zh-CN" altLang="en-US" sz="2400" dirty="0">
                <a:solidFill>
                  <a:srgbClr val="595757"/>
                </a:solidFill>
                <a:latin typeface="Gill Sans MT" panose="020B0502020104020203" pitchFamily="34" charset="0"/>
              </a:rPr>
              <a:t>、</a:t>
            </a:r>
            <a:r>
              <a:rPr lang="en-US" altLang="zh-CN" sz="2400" dirty="0">
                <a:solidFill>
                  <a:srgbClr val="595757"/>
                </a:solidFill>
                <a:latin typeface="Gill Sans MT" panose="020B0502020104020203" pitchFamily="34" charset="0"/>
              </a:rPr>
              <a:t>SIMT</a:t>
            </a:r>
            <a:r>
              <a:rPr lang="zh-CN" altLang="en-US" sz="2400" dirty="0">
                <a:solidFill>
                  <a:srgbClr val="595757"/>
                </a:solidFill>
                <a:latin typeface="Gill Sans MT" panose="020B0502020104020203" pitchFamily="34" charset="0"/>
              </a:rPr>
              <a:t> 与 </a:t>
            </a:r>
            <a:r>
              <a:rPr lang="en-US" altLang="zh-CN" sz="2400" dirty="0">
                <a:solidFill>
                  <a:srgbClr val="595757"/>
                </a:solidFill>
                <a:latin typeface="Gill Sans MT" panose="020B0502020104020203" pitchFamily="34" charset="0"/>
              </a:rPr>
              <a:t>DSA</a:t>
            </a:r>
            <a:r>
              <a:rPr lang="zh-CN" altLang="en-US" sz="2400" dirty="0">
                <a:solidFill>
                  <a:srgbClr val="595757"/>
                </a:solidFill>
                <a:latin typeface="Gill Sans MT" panose="020B0502020104020203" pitchFamily="34" charset="0"/>
              </a:rPr>
              <a:t> 架构</a:t>
            </a:r>
            <a:endParaRPr lang="en-US" altLang="zh-CN" sz="2400" dirty="0">
              <a:solidFill>
                <a:srgbClr val="595757"/>
              </a:solidFill>
              <a:latin typeface="Gill Sans MT" panose="020B0502020104020203" pitchFamily="34" charset="0"/>
            </a:endParaRPr>
          </a:p>
          <a:p>
            <a:pPr marL="623888" lvl="1" indent="-239713"/>
            <a:r>
              <a:rPr lang="en-US" altLang="zh-CN" sz="2400" dirty="0">
                <a:solidFill>
                  <a:srgbClr val="595757"/>
                </a:solidFill>
                <a:latin typeface="Gill Sans MT" panose="020B0502020104020203" pitchFamily="34" charset="0"/>
              </a:rPr>
              <a:t>DSA</a:t>
            </a:r>
            <a:r>
              <a:rPr lang="zh-CN" altLang="en-US" sz="2400" dirty="0">
                <a:solidFill>
                  <a:srgbClr val="595757"/>
                </a:solidFill>
                <a:latin typeface="Gill Sans MT" panose="020B0502020104020203" pitchFamily="34" charset="0"/>
              </a:rPr>
              <a:t>（</a:t>
            </a:r>
            <a:r>
              <a:rPr lang="en-US" altLang="zh-CN" sz="2400" dirty="0">
                <a:solidFill>
                  <a:srgbClr val="595757"/>
                </a:solidFill>
                <a:latin typeface="Gill Sans MT" panose="020B0502020104020203" pitchFamily="34" charset="0"/>
              </a:rPr>
              <a:t>AI</a:t>
            </a:r>
            <a:r>
              <a:rPr lang="zh-CN" altLang="en-US" sz="2400" dirty="0">
                <a:solidFill>
                  <a:srgbClr val="595757"/>
                </a:solidFill>
                <a:latin typeface="Gill Sans MT" panose="020B0502020104020203" pitchFamily="34" charset="0"/>
              </a:rPr>
              <a:t>芯片）架构主要形态</a:t>
            </a:r>
            <a:endParaRPr lang="en-US" altLang="zh-CN" sz="2400" dirty="0">
              <a:solidFill>
                <a:srgbClr val="595757"/>
              </a:solidFill>
              <a:latin typeface="Gill Sans MT" panose="020B0502020104020203" pitchFamily="34" charset="0"/>
            </a:endParaRPr>
          </a:p>
          <a:p>
            <a:pPr marL="623888" lvl="1" indent="-239713"/>
            <a:r>
              <a:rPr lang="en-US" altLang="zh-CN" sz="2400" dirty="0">
                <a:solidFill>
                  <a:srgbClr val="595757"/>
                </a:solidFill>
                <a:latin typeface="Gill Sans MT" panose="020B0502020104020203" pitchFamily="34" charset="0"/>
              </a:rPr>
              <a:t>AI</a:t>
            </a:r>
            <a:r>
              <a:rPr lang="zh-CN" altLang="en-US" sz="2400" dirty="0">
                <a:solidFill>
                  <a:srgbClr val="595757"/>
                </a:solidFill>
                <a:latin typeface="Gill Sans MT" panose="020B0502020104020203" pitchFamily="34" charset="0"/>
              </a:rPr>
              <a:t> 芯片架构的黄金十年</a:t>
            </a:r>
            <a:endParaRPr lang="en-US" altLang="zh-CN" sz="2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86636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A4A20A0-3134-E748-9B63-D34E016C88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基于硬件编程，让生态繁荣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36E58DBF-3229-0E45-AAF3-27F5A0FE743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71692" y="1136490"/>
            <a:ext cx="6430267" cy="5244838"/>
          </a:xfrm>
        </p:spPr>
      </p:pic>
    </p:spTree>
    <p:extLst>
      <p:ext uri="{BB962C8B-B14F-4D97-AF65-F5344CB8AC3E}">
        <p14:creationId xmlns:p14="http://schemas.microsoft.com/office/powerpoint/2010/main" val="37904905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0FDFDF-3F47-4246-88CE-3EB1AEADC5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并行处理硬件架构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CD2B4E5-AB54-CF43-9B67-54C7454E783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ctr"/>
          <a:lstStyle/>
          <a:p>
            <a:r>
              <a:rPr kumimoji="1" lang="zh-CN" altLang="en-US" sz="2000" dirty="0">
                <a:solidFill>
                  <a:srgbClr val="374154"/>
                </a:solidFill>
              </a:rPr>
              <a:t>单指令流单数流（</a:t>
            </a:r>
            <a:r>
              <a:rPr kumimoji="1" lang="en-US" altLang="zh-CN" sz="2000" dirty="0">
                <a:solidFill>
                  <a:srgbClr val="374154"/>
                </a:solidFill>
              </a:rPr>
              <a:t>SISD</a:t>
            </a:r>
            <a:r>
              <a:rPr kumimoji="1" lang="zh-CN" altLang="en-US" sz="2000" dirty="0">
                <a:solidFill>
                  <a:srgbClr val="374154"/>
                </a:solidFill>
              </a:rPr>
              <a:t>）系统。</a:t>
            </a:r>
            <a:endParaRPr kumimoji="1" lang="en-US" altLang="zh-CN" sz="2000" dirty="0">
              <a:solidFill>
                <a:srgbClr val="374154"/>
              </a:solidFill>
            </a:endParaRPr>
          </a:p>
          <a:p>
            <a:r>
              <a:rPr kumimoji="1" lang="zh-CN" altLang="en-US" sz="2000" dirty="0">
                <a:solidFill>
                  <a:srgbClr val="374154"/>
                </a:solidFill>
              </a:rPr>
              <a:t>单指令流多数据流（</a:t>
            </a:r>
            <a:r>
              <a:rPr kumimoji="1" lang="en-US" altLang="zh-CN" sz="2000" dirty="0">
                <a:solidFill>
                  <a:srgbClr val="374154"/>
                </a:solidFill>
              </a:rPr>
              <a:t>SIMD</a:t>
            </a:r>
            <a:r>
              <a:rPr kumimoji="1" lang="zh-CN" altLang="en-US" sz="2000" dirty="0">
                <a:solidFill>
                  <a:srgbClr val="374154"/>
                </a:solidFill>
              </a:rPr>
              <a:t>）系统。</a:t>
            </a:r>
            <a:endParaRPr kumimoji="1" lang="en-US" altLang="zh-CN" sz="2000" dirty="0">
              <a:solidFill>
                <a:srgbClr val="374154"/>
              </a:solidFill>
            </a:endParaRPr>
          </a:p>
          <a:p>
            <a:r>
              <a:rPr kumimoji="1" lang="zh-CN" altLang="en-US" sz="2000" dirty="0">
                <a:solidFill>
                  <a:srgbClr val="374154"/>
                </a:solidFill>
              </a:rPr>
              <a:t>多指令流单数据流（</a:t>
            </a:r>
            <a:r>
              <a:rPr kumimoji="1" lang="en-US" altLang="zh-CN" sz="2000" dirty="0">
                <a:solidFill>
                  <a:srgbClr val="374154"/>
                </a:solidFill>
              </a:rPr>
              <a:t>MISD</a:t>
            </a:r>
            <a:r>
              <a:rPr kumimoji="1" lang="zh-CN" altLang="en-US" sz="2000" dirty="0">
                <a:solidFill>
                  <a:srgbClr val="374154"/>
                </a:solidFill>
              </a:rPr>
              <a:t>）系统。 </a:t>
            </a:r>
            <a:endParaRPr kumimoji="1" lang="en-US" altLang="zh-CN" sz="2000" dirty="0">
              <a:solidFill>
                <a:srgbClr val="374154"/>
              </a:solidFill>
            </a:endParaRPr>
          </a:p>
          <a:p>
            <a:r>
              <a:rPr kumimoji="1" lang="zh-CN" altLang="en-US" sz="2000" dirty="0">
                <a:solidFill>
                  <a:srgbClr val="374154"/>
                </a:solidFill>
              </a:rPr>
              <a:t> 多指令流多数据流（</a:t>
            </a:r>
            <a:r>
              <a:rPr kumimoji="1" lang="en-US" altLang="zh-CN" sz="2000" dirty="0">
                <a:solidFill>
                  <a:srgbClr val="374154"/>
                </a:solidFill>
              </a:rPr>
              <a:t>MIMD</a:t>
            </a:r>
            <a:r>
              <a:rPr kumimoji="1" lang="zh-CN" altLang="en-US" sz="2000" dirty="0">
                <a:solidFill>
                  <a:srgbClr val="374154"/>
                </a:solidFill>
              </a:rPr>
              <a:t>）系统。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72A7745-8AA3-0A4B-A703-6F3FFB2B222E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90469" y="1772816"/>
            <a:ext cx="3888432" cy="3888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3129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04C14D-8F81-C94B-B10A-339A44E144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并行计算处理硬件架构（</a:t>
            </a:r>
            <a:r>
              <a:rPr kumimoji="1" lang="en-US" altLang="zh-CN" dirty="0"/>
              <a:t>I</a:t>
            </a:r>
            <a:r>
              <a:rPr kumimoji="1" lang="zh-CN" altLang="en-US" dirty="0"/>
              <a:t>） </a:t>
            </a:r>
            <a:r>
              <a:rPr lang="zh-CN" altLang="en-US" dirty="0"/>
              <a:t>：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SISD</a:t>
            </a:r>
            <a:r>
              <a:rPr kumimoji="1" lang="zh-CN" altLang="en-US" sz="2800" dirty="0"/>
              <a:t> 系统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7C608C3-14C4-DC4F-92E2-DF556B507B1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sz="2000" dirty="0">
                <a:solidFill>
                  <a:srgbClr val="374154"/>
                </a:solidFill>
              </a:rPr>
              <a:t>每个指令部件每次仅译码一条指令，而且在执行时仅为操作部件提供一份数据</a:t>
            </a:r>
            <a:endParaRPr lang="en-US" altLang="zh-CN" sz="2000" dirty="0">
              <a:solidFill>
                <a:srgbClr val="374154"/>
              </a:solidFill>
            </a:endParaRPr>
          </a:p>
          <a:p>
            <a:r>
              <a:rPr lang="zh-CN" altLang="en-US" sz="2000" dirty="0">
                <a:solidFill>
                  <a:srgbClr val="374154"/>
                </a:solidFill>
              </a:rPr>
              <a:t>串行计算，硬件不支持并行计算；在时钟周期内，</a:t>
            </a:r>
            <a:r>
              <a:rPr lang="en-US" altLang="zh-CN" sz="2000" dirty="0">
                <a:solidFill>
                  <a:srgbClr val="374154"/>
                </a:solidFill>
              </a:rPr>
              <a:t>CPU</a:t>
            </a:r>
            <a:r>
              <a:rPr lang="zh-CN" altLang="en-US" sz="2000" dirty="0">
                <a:solidFill>
                  <a:srgbClr val="374154"/>
                </a:solidFill>
              </a:rPr>
              <a:t>只能处理一个数据流。</a:t>
            </a:r>
            <a:endParaRPr lang="en-US" altLang="zh-CN" sz="2000" dirty="0">
              <a:solidFill>
                <a:srgbClr val="374154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A161F60-20AE-CD48-9BB1-C594A60D834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23628" y="3174063"/>
            <a:ext cx="2557353" cy="2557353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7955FC1D-6624-D647-8E3B-E5B189C2F73B}"/>
              </a:ext>
            </a:extLst>
          </p:cNvPr>
          <p:cNvSpPr/>
          <p:nvPr/>
        </p:nvSpPr>
        <p:spPr bwMode="auto">
          <a:xfrm>
            <a:off x="1689564" y="3507663"/>
            <a:ext cx="1224136" cy="1224136"/>
          </a:xfrm>
          <a:prstGeom prst="rect">
            <a:avLst/>
          </a:prstGeom>
          <a:noFill/>
          <a:ln w="381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86837363">
                  <a:custGeom>
                    <a:avLst/>
                    <a:gdLst>
                      <a:gd name="connsiteX0" fmla="*/ 0 w 1224136"/>
                      <a:gd name="connsiteY0" fmla="*/ 0 h 1224136"/>
                      <a:gd name="connsiteX1" fmla="*/ 636551 w 1224136"/>
                      <a:gd name="connsiteY1" fmla="*/ 0 h 1224136"/>
                      <a:gd name="connsiteX2" fmla="*/ 1224136 w 1224136"/>
                      <a:gd name="connsiteY2" fmla="*/ 0 h 1224136"/>
                      <a:gd name="connsiteX3" fmla="*/ 1224136 w 1224136"/>
                      <a:gd name="connsiteY3" fmla="*/ 599827 h 1224136"/>
                      <a:gd name="connsiteX4" fmla="*/ 1224136 w 1224136"/>
                      <a:gd name="connsiteY4" fmla="*/ 1224136 h 1224136"/>
                      <a:gd name="connsiteX5" fmla="*/ 636551 w 1224136"/>
                      <a:gd name="connsiteY5" fmla="*/ 1224136 h 1224136"/>
                      <a:gd name="connsiteX6" fmla="*/ 0 w 1224136"/>
                      <a:gd name="connsiteY6" fmla="*/ 1224136 h 1224136"/>
                      <a:gd name="connsiteX7" fmla="*/ 0 w 1224136"/>
                      <a:gd name="connsiteY7" fmla="*/ 624309 h 1224136"/>
                      <a:gd name="connsiteX8" fmla="*/ 0 w 1224136"/>
                      <a:gd name="connsiteY8" fmla="*/ 0 h 12241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24136" h="1224136" extrusionOk="0">
                        <a:moveTo>
                          <a:pt x="0" y="0"/>
                        </a:moveTo>
                        <a:cubicBezTo>
                          <a:pt x="229967" y="-22708"/>
                          <a:pt x="442700" y="-29817"/>
                          <a:pt x="636551" y="0"/>
                        </a:cubicBezTo>
                        <a:cubicBezTo>
                          <a:pt x="830402" y="29817"/>
                          <a:pt x="956368" y="-21834"/>
                          <a:pt x="1224136" y="0"/>
                        </a:cubicBezTo>
                        <a:cubicBezTo>
                          <a:pt x="1228496" y="158710"/>
                          <a:pt x="1199495" y="372558"/>
                          <a:pt x="1224136" y="599827"/>
                        </a:cubicBezTo>
                        <a:cubicBezTo>
                          <a:pt x="1248777" y="827096"/>
                          <a:pt x="1210090" y="934496"/>
                          <a:pt x="1224136" y="1224136"/>
                        </a:cubicBezTo>
                        <a:cubicBezTo>
                          <a:pt x="961290" y="1252982"/>
                          <a:pt x="836750" y="1244874"/>
                          <a:pt x="636551" y="1224136"/>
                        </a:cubicBezTo>
                        <a:cubicBezTo>
                          <a:pt x="436352" y="1203398"/>
                          <a:pt x="184016" y="1201047"/>
                          <a:pt x="0" y="1224136"/>
                        </a:cubicBezTo>
                        <a:cubicBezTo>
                          <a:pt x="29222" y="1079644"/>
                          <a:pt x="28220" y="817936"/>
                          <a:pt x="0" y="624309"/>
                        </a:cubicBezTo>
                        <a:cubicBezTo>
                          <a:pt x="-28220" y="430682"/>
                          <a:pt x="20430" y="222546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CC9900"/>
              </a:buClr>
              <a:buSzTx/>
              <a:buFont typeface="Wingdings" pitchFamily="2" charset="2"/>
              <a:buChar char="n"/>
              <a:tabLst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SimSun" pitchFamily="2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F56AAC6-C3B6-B04D-AEAF-A88EFC3DB0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7996" y="2950116"/>
            <a:ext cx="4953000" cy="278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0999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A9EB77-5A5A-4F43-995B-EB2DFEA70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z="2800" dirty="0"/>
              <a:t>并行计算处理硬件架构（</a:t>
            </a:r>
            <a:r>
              <a:rPr kumimoji="1" lang="en-US" altLang="zh-CN" sz="2800" dirty="0"/>
              <a:t>II</a:t>
            </a:r>
            <a:r>
              <a:rPr kumimoji="1" lang="zh-CN" altLang="en-US" sz="2800" dirty="0"/>
              <a:t>）：</a:t>
            </a:r>
            <a:r>
              <a:rPr kumimoji="1" lang="en-US" altLang="zh-CN" sz="2800" dirty="0"/>
              <a:t>SIMD </a:t>
            </a:r>
            <a:r>
              <a:rPr kumimoji="1" lang="zh-CN" altLang="en-US" sz="2800" dirty="0"/>
              <a:t>系统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1725007-AF0E-6B49-A4DB-0374D49CE0F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374154"/>
                </a:solidFill>
              </a:rPr>
              <a:t>一个控制器控制多个处理器，同时对一组数据中每一个分别执行相同操作</a:t>
            </a:r>
            <a:endParaRPr lang="en-US" altLang="zh-CN" dirty="0">
              <a:solidFill>
                <a:srgbClr val="374154"/>
              </a:solidFill>
            </a:endParaRPr>
          </a:p>
          <a:p>
            <a:r>
              <a:rPr lang="en-US" altLang="zh-CN" dirty="0">
                <a:solidFill>
                  <a:srgbClr val="374154"/>
                </a:solidFill>
              </a:rPr>
              <a:t>SIMD</a:t>
            </a:r>
            <a:r>
              <a:rPr lang="zh-CN" altLang="en-US" dirty="0">
                <a:solidFill>
                  <a:srgbClr val="374154"/>
                </a:solidFill>
              </a:rPr>
              <a:t>主要执行向量、矩阵等数组运算，处理单元数目固定，适用于科学计算</a:t>
            </a:r>
          </a:p>
          <a:p>
            <a:r>
              <a:rPr lang="zh-CN" altLang="en-US" dirty="0">
                <a:solidFill>
                  <a:srgbClr val="374154"/>
                </a:solidFill>
              </a:rPr>
              <a:t>特点是处理单元数量很多， 但处理单元速度受计算机通讯带宽传递速率的限制</a:t>
            </a:r>
            <a:endParaRPr lang="en-US" altLang="zh-CN" dirty="0">
              <a:solidFill>
                <a:srgbClr val="374154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5D3E3F3-FD09-CB45-A9D9-35F96DEEC28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4804" y="3284984"/>
            <a:ext cx="2557353" cy="2557353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3808C56E-31CB-8A42-A3D0-150E78B6CF7C}"/>
              </a:ext>
            </a:extLst>
          </p:cNvPr>
          <p:cNvSpPr/>
          <p:nvPr/>
        </p:nvSpPr>
        <p:spPr bwMode="auto">
          <a:xfrm>
            <a:off x="2930029" y="3618584"/>
            <a:ext cx="1224136" cy="1224136"/>
          </a:xfrm>
          <a:prstGeom prst="rect">
            <a:avLst/>
          </a:prstGeom>
          <a:noFill/>
          <a:ln w="381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86837363">
                  <a:custGeom>
                    <a:avLst/>
                    <a:gdLst>
                      <a:gd name="connsiteX0" fmla="*/ 0 w 1224136"/>
                      <a:gd name="connsiteY0" fmla="*/ 0 h 1224136"/>
                      <a:gd name="connsiteX1" fmla="*/ 636551 w 1224136"/>
                      <a:gd name="connsiteY1" fmla="*/ 0 h 1224136"/>
                      <a:gd name="connsiteX2" fmla="*/ 1224136 w 1224136"/>
                      <a:gd name="connsiteY2" fmla="*/ 0 h 1224136"/>
                      <a:gd name="connsiteX3" fmla="*/ 1224136 w 1224136"/>
                      <a:gd name="connsiteY3" fmla="*/ 599827 h 1224136"/>
                      <a:gd name="connsiteX4" fmla="*/ 1224136 w 1224136"/>
                      <a:gd name="connsiteY4" fmla="*/ 1224136 h 1224136"/>
                      <a:gd name="connsiteX5" fmla="*/ 636551 w 1224136"/>
                      <a:gd name="connsiteY5" fmla="*/ 1224136 h 1224136"/>
                      <a:gd name="connsiteX6" fmla="*/ 0 w 1224136"/>
                      <a:gd name="connsiteY6" fmla="*/ 1224136 h 1224136"/>
                      <a:gd name="connsiteX7" fmla="*/ 0 w 1224136"/>
                      <a:gd name="connsiteY7" fmla="*/ 624309 h 1224136"/>
                      <a:gd name="connsiteX8" fmla="*/ 0 w 1224136"/>
                      <a:gd name="connsiteY8" fmla="*/ 0 h 12241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24136" h="1224136" extrusionOk="0">
                        <a:moveTo>
                          <a:pt x="0" y="0"/>
                        </a:moveTo>
                        <a:cubicBezTo>
                          <a:pt x="229967" y="-22708"/>
                          <a:pt x="442700" y="-29817"/>
                          <a:pt x="636551" y="0"/>
                        </a:cubicBezTo>
                        <a:cubicBezTo>
                          <a:pt x="830402" y="29817"/>
                          <a:pt x="956368" y="-21834"/>
                          <a:pt x="1224136" y="0"/>
                        </a:cubicBezTo>
                        <a:cubicBezTo>
                          <a:pt x="1228496" y="158710"/>
                          <a:pt x="1199495" y="372558"/>
                          <a:pt x="1224136" y="599827"/>
                        </a:cubicBezTo>
                        <a:cubicBezTo>
                          <a:pt x="1248777" y="827096"/>
                          <a:pt x="1210090" y="934496"/>
                          <a:pt x="1224136" y="1224136"/>
                        </a:cubicBezTo>
                        <a:cubicBezTo>
                          <a:pt x="961290" y="1252982"/>
                          <a:pt x="836750" y="1244874"/>
                          <a:pt x="636551" y="1224136"/>
                        </a:cubicBezTo>
                        <a:cubicBezTo>
                          <a:pt x="436352" y="1203398"/>
                          <a:pt x="184016" y="1201047"/>
                          <a:pt x="0" y="1224136"/>
                        </a:cubicBezTo>
                        <a:cubicBezTo>
                          <a:pt x="29222" y="1079644"/>
                          <a:pt x="28220" y="817936"/>
                          <a:pt x="0" y="624309"/>
                        </a:cubicBezTo>
                        <a:cubicBezTo>
                          <a:pt x="-28220" y="430682"/>
                          <a:pt x="20430" y="222546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CC9900"/>
              </a:buClr>
              <a:buSzTx/>
              <a:buFont typeface="Wingdings" pitchFamily="2" charset="2"/>
              <a:buChar char="n"/>
              <a:tabLst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SimSun" pitchFamily="2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20C32FD4-D9DF-3C48-86DF-7CE3C6BD56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0309" y="3099137"/>
            <a:ext cx="49911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9784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C7DEFEE-B010-3844-83C3-846973B206F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lnSpc>
                <a:spcPct val="130000"/>
              </a:lnSpc>
            </a:pPr>
            <a:r>
              <a:rPr lang="en-US" altLang="zh-CN" dirty="0">
                <a:latin typeface="Futura Medium" panose="020B0602020204020303" pitchFamily="34" charset="-79"/>
                <a:cs typeface="Futura Medium" panose="020B0602020204020303" pitchFamily="34" charset="-79"/>
              </a:rPr>
              <a:t>1.</a:t>
            </a:r>
            <a:r>
              <a:rPr lang="zh-CN" alt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 为什么</a:t>
            </a:r>
            <a:r>
              <a:rPr lang="en-US" altLang="zh-CN" dirty="0">
                <a:latin typeface="Futura Medium" panose="020B0602020204020303" pitchFamily="34" charset="-79"/>
                <a:cs typeface="Futura Medium" panose="020B0602020204020303" pitchFamily="34" charset="-79"/>
              </a:rPr>
              <a:t>AI</a:t>
            </a:r>
            <a:r>
              <a:rPr lang="zh-CN" alt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编程</a:t>
            </a:r>
            <a:endParaRPr lang="en-US" altLang="zh-CN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>
              <a:lnSpc>
                <a:spcPct val="130000"/>
              </a:lnSpc>
            </a:pPr>
            <a:r>
              <a:rPr lang="zh-CN" alt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关注</a:t>
            </a:r>
            <a:r>
              <a:rPr lang="en-US" altLang="zh-CN" dirty="0">
                <a:latin typeface="Futura Medium" panose="020B0602020204020303" pitchFamily="34" charset="-79"/>
                <a:cs typeface="Futura Medium" panose="020B0602020204020303" pitchFamily="34" charset="-79"/>
              </a:rPr>
              <a:t>SIMT</a:t>
            </a:r>
            <a:r>
              <a:rPr lang="zh-CN" alt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和</a:t>
            </a:r>
            <a:r>
              <a:rPr lang="en-US" altLang="zh-CN" dirty="0">
                <a:latin typeface="Futura Medium" panose="020B0602020204020303" pitchFamily="34" charset="-79"/>
                <a:cs typeface="Futura Medium" panose="020B0602020204020303" pitchFamily="34" charset="-79"/>
              </a:rPr>
              <a:t>SIMD</a:t>
            </a:r>
            <a:r>
              <a:rPr lang="zh-CN" alt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？</a:t>
            </a:r>
          </a:p>
        </p:txBody>
      </p:sp>
    </p:spTree>
    <p:extLst>
      <p:ext uri="{BB962C8B-B14F-4D97-AF65-F5344CB8AC3E}">
        <p14:creationId xmlns:p14="http://schemas.microsoft.com/office/powerpoint/2010/main" val="40886788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C7DEFEE-B010-3844-83C3-846973B206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8"/>
            <a:ext cx="11161240" cy="2043136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en-US" altLang="zh-CN" dirty="0">
                <a:latin typeface="Futura Medium" panose="020B0602020204020303" pitchFamily="34" charset="-79"/>
                <a:cs typeface="Futura Medium" panose="020B0602020204020303" pitchFamily="34" charset="-79"/>
              </a:rPr>
              <a:t>GPU</a:t>
            </a:r>
            <a:r>
              <a:rPr lang="zh-CN" alt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 真香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C089E22-DA11-2B4D-AF6E-52BD9538F7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4547" y="2693292"/>
            <a:ext cx="6367668" cy="3263430"/>
          </a:xfrm>
          <a:prstGeom prst="roundRect">
            <a:avLst>
              <a:gd name="adj" fmla="val 5695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3284373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封面页_图片版 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F4E5724B-7154-473D-A508-2B054E8EE854}"/>
    </a:ext>
  </a:extLst>
</a:theme>
</file>

<file path=ppt/theme/theme2.xml><?xml version="1.0" encoding="utf-8"?>
<a:theme xmlns:a="http://schemas.openxmlformats.org/drawingml/2006/main" name="1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3.xml><?xml version="1.0" encoding="utf-8"?>
<a:theme xmlns:a="http://schemas.openxmlformats.org/drawingml/2006/main" name="5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4.xml><?xml version="1.0" encoding="utf-8"?>
<a:theme xmlns:a="http://schemas.openxmlformats.org/drawingml/2006/main" name="4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5.xml><?xml version="1.0" encoding="utf-8"?>
<a:theme xmlns:a="http://schemas.openxmlformats.org/drawingml/2006/main" name="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1_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结束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CE9DE895-046C-40AC-AD8E-ED7DD660489B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19358</TotalTime>
  <Words>633</Words>
  <Application>Microsoft Macintosh PowerPoint</Application>
  <PresentationFormat>自定义</PresentationFormat>
  <Paragraphs>75</Paragraphs>
  <Slides>17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7</vt:i4>
      </vt:variant>
      <vt:variant>
        <vt:lpstr>幻灯片标题</vt:lpstr>
      </vt:variant>
      <vt:variant>
        <vt:i4>17</vt:i4>
      </vt:variant>
    </vt:vector>
  </HeadingPairs>
  <TitlesOfParts>
    <vt:vector size="32" baseType="lpstr">
      <vt:lpstr>Microsoft YaHei</vt:lpstr>
      <vt:lpstr>Microsoft YaHei</vt:lpstr>
      <vt:lpstr>ACGN-MiaoGB-Flash</vt:lpstr>
      <vt:lpstr>Arial</vt:lpstr>
      <vt:lpstr>Calibri</vt:lpstr>
      <vt:lpstr>Futura Medium</vt:lpstr>
      <vt:lpstr>Gill Sans MT</vt:lpstr>
      <vt:lpstr>Wingdings</vt:lpstr>
      <vt:lpstr>封面页_图片版 </vt:lpstr>
      <vt:lpstr>1_内容Copytext </vt:lpstr>
      <vt:lpstr>5_内容Copytext </vt:lpstr>
      <vt:lpstr>4_内容Copytext </vt:lpstr>
      <vt:lpstr>code01</vt:lpstr>
      <vt:lpstr>1_code01</vt:lpstr>
      <vt:lpstr>结束页</vt:lpstr>
      <vt:lpstr>PowerPoint 演示文稿</vt:lpstr>
      <vt:lpstr>PowerPoint 演示文稿</vt:lpstr>
      <vt:lpstr>PowerPoint 演示文稿</vt:lpstr>
      <vt:lpstr>基于硬件编程，让生态繁荣</vt:lpstr>
      <vt:lpstr>并行处理硬件架构</vt:lpstr>
      <vt:lpstr>并行计算处理硬件架构（I） ： SISD 系统</vt:lpstr>
      <vt:lpstr>并行计算处理硬件架构（II）：SIMD 系统</vt:lpstr>
      <vt:lpstr>PowerPoint 演示文稿</vt:lpstr>
      <vt:lpstr>PowerPoint 演示文稿</vt:lpstr>
      <vt:lpstr>PowerPoint 演示文稿</vt:lpstr>
      <vt:lpstr>Example: Deep Neural Networks</vt:lpstr>
      <vt:lpstr>Example: Deep Neural Networks</vt:lpstr>
      <vt:lpstr>AI框架的开发流程</vt:lpstr>
      <vt:lpstr>硬件执行模型和编程模型</vt:lpstr>
      <vt:lpstr>思考</vt:lpstr>
      <vt:lpstr>思考</vt:lpstr>
      <vt:lpstr>PowerPoint 演示文稿</vt:lpstr>
    </vt:vector>
  </TitlesOfParts>
  <Company>Huawei Technologies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sunbeilei</dc:creator>
  <cp:lastModifiedBy>zomi</cp:lastModifiedBy>
  <cp:revision>5996</cp:revision>
  <dcterms:created xsi:type="dcterms:W3CDTF">2020-08-28T08:44:19Z</dcterms:created>
  <dcterms:modified xsi:type="dcterms:W3CDTF">2023-08-11T16:49:08Z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(3)OuEhQ/z37fX125OKW3g17C5bV+y7G/gKJsML0A5/OgKvtn7/T6c/4T6hn9nIqtn/Da2DV0e1
YkZiURPiLC42MShcL/fZA4mE6VGaOA2FvlYfHIYSZJ2x/7mdLeRmmf1w4X0A5d4CCuYz4S2H
9F45z8fGjkVdbq/n1HUN8RuI504mZdRYgPGJ6zxlPm72+/xu+geTV5g6L4LIrOfp3Uz3lD3L
ea+4faiLw6pVexN8LT</vt:lpwstr>
  </property>
  <property fmtid="{D5CDD505-2E9C-101B-9397-08002B2CF9AE}" pid="3" name="_2015_ms_pID_7253431">
    <vt:lpwstr>ecQIe4CoyIly6OHTxuVhmieGPnYbA3uXbJm6HMUaTsPG0exzxoZIPn
gyqoQOOR7cQacoowLqktKvvgDWrIVtDqwjU4OI88dpKCXaoMY848xAR2s3foFSDFY9jS7oet
R0Py72DRnsqr3DDSQaooMLXWBuiLhuIYzMBDAV+PWApFaPwoPpXlY37MgIx3bHfWgjTOwZ3v
JN/RPQQfhjHqAE9PqhRy6dkuTle3NIqVbx2m</vt:lpwstr>
  </property>
  <property fmtid="{D5CDD505-2E9C-101B-9397-08002B2CF9AE}" pid="4" name="_2015_ms_pID_7253432">
    <vt:lpwstr>3A==</vt:lpwstr>
  </property>
  <property fmtid="{D5CDD505-2E9C-101B-9397-08002B2CF9AE}" pid="5" name="_readonly">
    <vt:lpwstr/>
  </property>
  <property fmtid="{D5CDD505-2E9C-101B-9397-08002B2CF9AE}" pid="6" name="_change">
    <vt:lpwstr/>
  </property>
  <property fmtid="{D5CDD505-2E9C-101B-9397-08002B2CF9AE}" pid="7" name="_full-control">
    <vt:lpwstr/>
  </property>
  <property fmtid="{D5CDD505-2E9C-101B-9397-08002B2CF9AE}" pid="8" name="sflag">
    <vt:lpwstr>1664329715</vt:lpwstr>
  </property>
</Properties>
</file>